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C86"/>
    <a:srgbClr val="890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4660"/>
  </p:normalViewPr>
  <p:slideViewPr>
    <p:cSldViewPr snapToGrid="0">
      <p:cViewPr>
        <p:scale>
          <a:sx n="110" d="100"/>
          <a:sy n="110" d="100"/>
        </p:scale>
        <p:origin x="1013" y="6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69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383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663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641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76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049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838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118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75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62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44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772F-425D-49BB-9A04-488F51591E75}" type="datetimeFigureOut">
              <a:rPr lang="en-GB" smtClean="0">
                <a:solidFill>
                  <a:prstClr val="black">
                    <a:tint val="75000"/>
                  </a:prstClr>
                </a:solidFill>
              </a:rPr>
              <a:pPr/>
              <a:t>31/07/2020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24040-D934-462C-8281-64CA01D154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23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576206"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BOWL </a:t>
            </a:r>
            <a:r>
              <a:rPr lang="en-GB" sz="2400" dirty="0" smtClean="0">
                <a:solidFill>
                  <a:srgbClr val="000000"/>
                </a:solidFill>
                <a:latin typeface="HelveticaNeueLT Std Thin" panose="020B0403020202020204" pitchFamily="34" charset="0"/>
                <a:ea typeface="Helvetica Neue"/>
                <a:cs typeface="Helvetica Neue"/>
              </a:rPr>
              <a:t>FOOD/SMALL PLATE “CLASSICS”</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3006090" cy="4324261"/>
          </a:xfrm>
          <a:prstGeom prst="rect">
            <a:avLst/>
          </a:prstGeom>
          <a:noFill/>
        </p:spPr>
        <p:txBody>
          <a:bodyPr wrap="square" rtlCol="0">
            <a:spAutoFit/>
          </a:bodyPr>
          <a:lstStyle/>
          <a:p>
            <a:r>
              <a:rPr lang="en-GB" sz="1100" b="1" dirty="0" smtClean="0">
                <a:solidFill>
                  <a:srgbClr val="89060F"/>
                </a:solidFill>
                <a:latin typeface="Palatino Linotype" panose="02040502050505030304" pitchFamily="18" charset="0"/>
                <a:cs typeface="Calibri" panose="020F0502020204030204" pitchFamily="34" charset="0"/>
              </a:rPr>
              <a:t>Meat Based Dishes</a:t>
            </a:r>
          </a:p>
          <a:p>
            <a:r>
              <a:rPr lang="en-GB" sz="1100" b="1" dirty="0" smtClean="0">
                <a:solidFill>
                  <a:srgbClr val="646C86"/>
                </a:solidFill>
                <a:latin typeface="Palatino Linotype" panose="02040502050505030304" pitchFamily="18" charset="0"/>
                <a:cs typeface="Calibri" panose="020F0502020204030204" pitchFamily="34" charset="0"/>
              </a:rPr>
              <a:t>Braised Beef Cooked In Stout</a:t>
            </a:r>
          </a:p>
          <a:p>
            <a:r>
              <a:rPr lang="en-GB" sz="1100" dirty="0" smtClean="0">
                <a:solidFill>
                  <a:srgbClr val="646C86"/>
                </a:solidFill>
                <a:latin typeface="Palatino Linotype" panose="02040502050505030304" pitchFamily="18" charset="0"/>
                <a:cs typeface="Calibri" panose="020F0502020204030204" pitchFamily="34" charset="0"/>
              </a:rPr>
              <a:t>Button Onions &amp; Wholegrain Mustard Croutes</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Lamb </a:t>
            </a:r>
            <a:r>
              <a:rPr lang="en-GB" sz="1100" b="1" dirty="0" err="1" smtClean="0">
                <a:solidFill>
                  <a:srgbClr val="646C86"/>
                </a:solidFill>
                <a:latin typeface="Palatino Linotype" panose="02040502050505030304" pitchFamily="18" charset="0"/>
                <a:cs typeface="Calibri" panose="020F0502020204030204" pitchFamily="34" charset="0"/>
              </a:rPr>
              <a:t>Kofta</a:t>
            </a:r>
            <a:r>
              <a:rPr lang="en-GB" sz="1100" b="1" dirty="0" smtClean="0">
                <a:solidFill>
                  <a:srgbClr val="646C86"/>
                </a:solidFill>
                <a:latin typeface="Palatino Linotype" panose="02040502050505030304" pitchFamily="18" charset="0"/>
                <a:cs typeface="Calibri" panose="020F0502020204030204" pitchFamily="34" charset="0"/>
              </a:rPr>
              <a:t> </a:t>
            </a:r>
          </a:p>
          <a:p>
            <a:r>
              <a:rPr lang="en-GB" sz="1100" dirty="0" smtClean="0">
                <a:solidFill>
                  <a:srgbClr val="646C86"/>
                </a:solidFill>
                <a:latin typeface="Palatino Linotype" panose="02040502050505030304" pitchFamily="18" charset="0"/>
                <a:cs typeface="Calibri" panose="020F0502020204030204" pitchFamily="34" charset="0"/>
              </a:rPr>
              <a:t>Baba </a:t>
            </a:r>
            <a:r>
              <a:rPr lang="en-GB" sz="1100" dirty="0" err="1" smtClean="0">
                <a:solidFill>
                  <a:srgbClr val="646C86"/>
                </a:solidFill>
                <a:latin typeface="Palatino Linotype" panose="02040502050505030304" pitchFamily="18" charset="0"/>
                <a:cs typeface="Calibri" panose="020F0502020204030204" pitchFamily="34" charset="0"/>
              </a:rPr>
              <a:t>Ganoush</a:t>
            </a:r>
            <a:r>
              <a:rPr lang="en-GB" sz="1100" dirty="0" smtClean="0">
                <a:solidFill>
                  <a:srgbClr val="646C86"/>
                </a:solidFill>
                <a:latin typeface="Palatino Linotype" panose="02040502050505030304" pitchFamily="18" charset="0"/>
                <a:cs typeface="Calibri" panose="020F0502020204030204" pitchFamily="34" charset="0"/>
              </a:rPr>
              <a:t> </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Chargrilled Chicken</a:t>
            </a:r>
          </a:p>
          <a:p>
            <a:r>
              <a:rPr lang="en-GB" sz="1100" dirty="0" smtClean="0">
                <a:solidFill>
                  <a:srgbClr val="646C86"/>
                </a:solidFill>
                <a:latin typeface="Palatino Linotype" panose="02040502050505030304" pitchFamily="18" charset="0"/>
                <a:cs typeface="Calibri" panose="020F0502020204030204" pitchFamily="34" charset="0"/>
              </a:rPr>
              <a:t>Lemon, Basil and Rocket</a:t>
            </a:r>
          </a:p>
          <a:p>
            <a:endParaRPr lang="en-GB" sz="1100" b="1"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Crispy Duck Spring Rolls</a:t>
            </a:r>
          </a:p>
          <a:p>
            <a:r>
              <a:rPr lang="en-GB" sz="1100" dirty="0" smtClean="0">
                <a:solidFill>
                  <a:srgbClr val="646C86"/>
                </a:solidFill>
                <a:latin typeface="Palatino Linotype" panose="02040502050505030304" pitchFamily="18" charset="0"/>
                <a:cs typeface="Calibri" panose="020F0502020204030204" pitchFamily="34" charset="0"/>
              </a:rPr>
              <a:t>Fried Seaweed and Hoisin </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Pulled Pork Sliders</a:t>
            </a:r>
          </a:p>
          <a:p>
            <a:r>
              <a:rPr lang="en-GB" sz="1100" dirty="0" smtClean="0">
                <a:solidFill>
                  <a:srgbClr val="646C86"/>
                </a:solidFill>
                <a:latin typeface="Palatino Linotype" panose="02040502050505030304" pitchFamily="18" charset="0"/>
                <a:cs typeface="Calibri" panose="020F0502020204030204" pitchFamily="34" charset="0"/>
              </a:rPr>
              <a:t>Red Cabbage Slaw</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Angus Beef Sliders</a:t>
            </a:r>
          </a:p>
          <a:p>
            <a:r>
              <a:rPr lang="en-GB" sz="1100" dirty="0" smtClean="0">
                <a:solidFill>
                  <a:srgbClr val="646C86"/>
                </a:solidFill>
                <a:latin typeface="Palatino Linotype" panose="02040502050505030304" pitchFamily="18" charset="0"/>
                <a:cs typeface="Calibri" panose="020F0502020204030204" pitchFamily="34" charset="0"/>
              </a:rPr>
              <a:t>Brioche Buns and Tomato Relish</a:t>
            </a:r>
          </a:p>
          <a:p>
            <a:endParaRPr lang="en-GB" sz="1100" b="1"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Thai Green Chicken Curry</a:t>
            </a:r>
          </a:p>
          <a:p>
            <a:r>
              <a:rPr lang="en-GB" sz="1100" dirty="0" smtClean="0">
                <a:solidFill>
                  <a:srgbClr val="646C86"/>
                </a:solidFill>
                <a:latin typeface="Palatino Linotype" panose="02040502050505030304" pitchFamily="18" charset="0"/>
                <a:cs typeface="Calibri" panose="020F0502020204030204" pitchFamily="34" charset="0"/>
              </a:rPr>
              <a:t>Jasmine Rice</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Chorizo Scotch Eggs</a:t>
            </a:r>
          </a:p>
          <a:p>
            <a:r>
              <a:rPr lang="en-GB" sz="1100" dirty="0" smtClean="0">
                <a:solidFill>
                  <a:srgbClr val="646C86"/>
                </a:solidFill>
                <a:latin typeface="Palatino Linotype" panose="02040502050505030304" pitchFamily="18" charset="0"/>
                <a:cs typeface="Calibri" panose="020F0502020204030204" pitchFamily="34" charset="0"/>
              </a:rPr>
              <a:t>Romesco Sauce</a:t>
            </a:r>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600005" y="1806596"/>
            <a:ext cx="3006090" cy="3647152"/>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Fish Based Dishes</a:t>
            </a:r>
          </a:p>
          <a:p>
            <a:r>
              <a:rPr lang="en-GB" sz="1100" b="1" dirty="0">
                <a:solidFill>
                  <a:srgbClr val="646C86"/>
                </a:solidFill>
                <a:latin typeface="Palatino Linotype" panose="02040502050505030304" pitchFamily="18" charset="0"/>
                <a:cs typeface="Calibri" panose="020F0502020204030204" pitchFamily="34" charset="0"/>
              </a:rPr>
              <a:t>Fishmongers Pie</a:t>
            </a:r>
          </a:p>
          <a:p>
            <a:r>
              <a:rPr lang="en-GB" sz="1100" dirty="0">
                <a:solidFill>
                  <a:srgbClr val="646C86"/>
                </a:solidFill>
                <a:latin typeface="Palatino Linotype" panose="02040502050505030304" pitchFamily="18" charset="0"/>
                <a:cs typeface="Calibri" panose="020F0502020204030204" pitchFamily="34" charset="0"/>
              </a:rPr>
              <a:t>Cheesy Mashed Potato Topping</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Crayfish Cocktail</a:t>
            </a:r>
          </a:p>
          <a:p>
            <a:r>
              <a:rPr lang="en-GB" sz="1100" dirty="0">
                <a:solidFill>
                  <a:srgbClr val="646C86"/>
                </a:solidFill>
                <a:latin typeface="Palatino Linotype" panose="02040502050505030304" pitchFamily="18" charset="0"/>
                <a:cs typeface="Calibri" panose="020F0502020204030204" pitchFamily="34" charset="0"/>
              </a:rPr>
              <a:t>Marie Rose Dressing</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Salmon “Dogs” in Brioche Buns</a:t>
            </a:r>
          </a:p>
          <a:p>
            <a:r>
              <a:rPr lang="en-GB" sz="1100" dirty="0">
                <a:solidFill>
                  <a:srgbClr val="646C86"/>
                </a:solidFill>
                <a:latin typeface="Palatino Linotype" panose="02040502050505030304" pitchFamily="18" charset="0"/>
                <a:cs typeface="Calibri" panose="020F0502020204030204" pitchFamily="34" charset="0"/>
              </a:rPr>
              <a:t>With Pea Purée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Sole, Shrimp and Mango Salad</a:t>
            </a:r>
          </a:p>
          <a:p>
            <a:r>
              <a:rPr lang="en-GB" sz="1100" dirty="0">
                <a:solidFill>
                  <a:srgbClr val="646C86"/>
                </a:solidFill>
                <a:latin typeface="Palatino Linotype" panose="02040502050505030304" pitchFamily="18" charset="0"/>
                <a:cs typeface="Calibri" panose="020F0502020204030204" pitchFamily="34" charset="0"/>
              </a:rPr>
              <a:t>Oriental Dressing</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Smoked Haddock Fish Cakes</a:t>
            </a:r>
          </a:p>
          <a:p>
            <a:r>
              <a:rPr lang="en-GB" sz="1100" dirty="0">
                <a:solidFill>
                  <a:srgbClr val="646C86"/>
                </a:solidFill>
                <a:latin typeface="Palatino Linotype" panose="02040502050505030304" pitchFamily="18" charset="0"/>
                <a:cs typeface="Calibri" panose="020F0502020204030204" pitchFamily="34" charset="0"/>
              </a:rPr>
              <a:t>Tartare Sauce and Baby Leaves</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Scottish Smoked Salmon</a:t>
            </a:r>
          </a:p>
          <a:p>
            <a:r>
              <a:rPr lang="en-GB" sz="1100" dirty="0">
                <a:solidFill>
                  <a:srgbClr val="646C86"/>
                </a:solidFill>
                <a:latin typeface="Palatino Linotype" panose="02040502050505030304" pitchFamily="18" charset="0"/>
                <a:cs typeface="Calibri" panose="020F0502020204030204" pitchFamily="34" charset="0"/>
              </a:rPr>
              <a:t>Soda Bread </a:t>
            </a:r>
            <a:r>
              <a:rPr lang="en-GB" sz="1100" dirty="0" smtClean="0">
                <a:solidFill>
                  <a:srgbClr val="646C86"/>
                </a:solidFill>
                <a:latin typeface="Palatino Linotype" panose="02040502050505030304" pitchFamily="18" charset="0"/>
                <a:cs typeface="Calibri" panose="020F0502020204030204" pitchFamily="34" charset="0"/>
              </a:rPr>
              <a:t>Fingers</a:t>
            </a:r>
            <a:endParaRPr lang="en-GB" sz="1100"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rPr>
              <a:t> </a:t>
            </a: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35522"/>
            <a:ext cx="4831632" cy="3222478"/>
          </a:xfrm>
          <a:prstGeom prst="rect">
            <a:avLst/>
          </a:prstGeom>
        </p:spPr>
      </p:pic>
      <p:sp>
        <p:nvSpPr>
          <p:cNvPr id="2" name="Rectangle 1"/>
          <p:cNvSpPr/>
          <p:nvPr/>
        </p:nvSpPr>
        <p:spPr>
          <a:xfrm>
            <a:off x="1846313" y="1806596"/>
            <a:ext cx="3471049" cy="1277273"/>
          </a:xfrm>
          <a:prstGeom prst="rect">
            <a:avLst/>
          </a:prstGeom>
        </p:spPr>
        <p:txBody>
          <a:bodyPr wrap="square">
            <a:spAutoFit/>
          </a:bodyPr>
          <a:lstStyle/>
          <a:p>
            <a:r>
              <a:rPr lang="en-GB" sz="1100" dirty="0">
                <a:solidFill>
                  <a:srgbClr val="646C86"/>
                </a:solidFill>
                <a:latin typeface="Palatino Linotype" panose="02040502050505030304" pitchFamily="18" charset="0"/>
                <a:cs typeface="Calibri" panose="020F0502020204030204" pitchFamily="34" charset="0"/>
              </a:rPr>
              <a:t>This a la carte menu offers a wide range of “plates” and “bowls” suitable for easy eating at a stand up networking/grazing style event.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cs typeface="Calibri" panose="020F0502020204030204" pitchFamily="34" charset="0"/>
              </a:rPr>
              <a:t>We recommend five savoury dishes and two desserts per person and invite you to make your own selection from the following list.</a:t>
            </a:r>
          </a:p>
        </p:txBody>
      </p:sp>
      <p:sp>
        <p:nvSpPr>
          <p:cNvPr id="13" name="Rectangle 12"/>
          <p:cNvSpPr/>
          <p:nvPr/>
        </p:nvSpPr>
        <p:spPr>
          <a:xfrm>
            <a:off x="5593915" y="6423244"/>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Roast Beef</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In Brioche Buns</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153679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03984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89 THEMED FOOD STATIONS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2939923" cy="4662815"/>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China Town Noodle Stall</a:t>
            </a:r>
          </a:p>
          <a:p>
            <a:r>
              <a:rPr lang="en-GB" sz="1100" dirty="0">
                <a:solidFill>
                  <a:srgbClr val="646C86"/>
                </a:solidFill>
                <a:latin typeface="Palatino Linotype" panose="02040502050505030304" pitchFamily="18" charset="0"/>
                <a:cs typeface="Calibri" panose="020F0502020204030204" pitchFamily="34" charset="0"/>
              </a:rPr>
              <a:t>A colourful oriental wok cooking station decorated with Chinese lanterns, parasols and silks, with chefs serving rice and egg noodles with a variety of accompaniments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Mixed Seafood with Dill and Coconut</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Chicken, Pineapple and Cashew Nuts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Tofu, Bok Choy, Sweet Pepper and Ginger (v)</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Crispy Vegetable Spring Rolls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The London Pie Seller</a:t>
            </a:r>
          </a:p>
          <a:p>
            <a:r>
              <a:rPr lang="en-GB" sz="1100" dirty="0">
                <a:solidFill>
                  <a:srgbClr val="646C86"/>
                </a:solidFill>
                <a:latin typeface="Palatino Linotype" panose="02040502050505030304" pitchFamily="18" charset="0"/>
                <a:cs typeface="Calibri" panose="020F0502020204030204" pitchFamily="34" charset="0"/>
              </a:rPr>
              <a:t>A multi-tiered display of delicious individual savoury pies in China dishes, ready for easy eating with a fork</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Lamb Shepherd’s Pie</a:t>
            </a:r>
          </a:p>
          <a:p>
            <a:r>
              <a:rPr lang="en-GB" sz="1100" b="1" dirty="0">
                <a:solidFill>
                  <a:srgbClr val="646C86"/>
                </a:solidFill>
                <a:latin typeface="Palatino Linotype" panose="02040502050505030304" pitchFamily="18" charset="0"/>
                <a:cs typeface="Calibri" panose="020F0502020204030204" pitchFamily="34" charset="0"/>
              </a:rPr>
              <a:t>Fishmongers Pie</a:t>
            </a:r>
          </a:p>
          <a:p>
            <a:r>
              <a:rPr lang="en-GB" sz="1100" b="1" dirty="0">
                <a:solidFill>
                  <a:srgbClr val="646C86"/>
                </a:solidFill>
                <a:latin typeface="Palatino Linotype" panose="02040502050505030304" pitchFamily="18" charset="0"/>
                <a:cs typeface="Calibri" panose="020F0502020204030204" pitchFamily="34" charset="0"/>
              </a:rPr>
              <a:t>Chicken and Mushroom Pie</a:t>
            </a:r>
          </a:p>
          <a:p>
            <a:r>
              <a:rPr lang="en-GB" sz="1100" b="1" dirty="0">
                <a:solidFill>
                  <a:srgbClr val="646C86"/>
                </a:solidFill>
                <a:latin typeface="Palatino Linotype" panose="02040502050505030304" pitchFamily="18" charset="0"/>
                <a:cs typeface="Calibri" panose="020F0502020204030204" pitchFamily="34" charset="0"/>
              </a:rPr>
              <a:t>Lentil and Pumpkin Pie (v)</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600005" y="1802726"/>
            <a:ext cx="3152113" cy="4662815"/>
          </a:xfrm>
          <a:prstGeom prst="rect">
            <a:avLst/>
          </a:prstGeom>
          <a:noFill/>
        </p:spPr>
        <p:txBody>
          <a:bodyPr wrap="square" rtlCol="0">
            <a:spAutoFit/>
          </a:bodyPr>
          <a:lstStyle/>
          <a:p>
            <a:r>
              <a:rPr lang="en-GB" sz="1100" b="1" dirty="0" smtClean="0">
                <a:solidFill>
                  <a:srgbClr val="89060F"/>
                </a:solidFill>
                <a:latin typeface="Palatino Linotype" panose="02040502050505030304" pitchFamily="18" charset="0"/>
                <a:cs typeface="Calibri" panose="020F0502020204030204" pitchFamily="34" charset="0"/>
              </a:rPr>
              <a:t>DESSERTS</a:t>
            </a: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The Chocolate Shop</a:t>
            </a:r>
          </a:p>
          <a:p>
            <a:r>
              <a:rPr lang="en-GB" sz="1100" dirty="0">
                <a:solidFill>
                  <a:srgbClr val="646C86"/>
                </a:solidFill>
                <a:latin typeface="Palatino Linotype" panose="02040502050505030304" pitchFamily="18" charset="0"/>
                <a:cs typeface="Calibri" panose="020F0502020204030204" pitchFamily="34" charset="0"/>
              </a:rPr>
              <a:t>A modern tiered lavish display overflowing with</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Chocolate and Grand Marnier Truffles</a:t>
            </a:r>
          </a:p>
          <a:p>
            <a:r>
              <a:rPr lang="en-GB" sz="1100" b="1" dirty="0">
                <a:solidFill>
                  <a:srgbClr val="646C86"/>
                </a:solidFill>
                <a:latin typeface="Palatino Linotype" panose="02040502050505030304" pitchFamily="18" charset="0"/>
                <a:cs typeface="Calibri" panose="020F0502020204030204" pitchFamily="34" charset="0"/>
              </a:rPr>
              <a:t>Bitter Chocolate Prune and Armagnac Tartlets</a:t>
            </a:r>
          </a:p>
          <a:p>
            <a:r>
              <a:rPr lang="en-GB" sz="1100" b="1" dirty="0">
                <a:solidFill>
                  <a:srgbClr val="646C86"/>
                </a:solidFill>
                <a:latin typeface="Palatino Linotype" panose="02040502050505030304" pitchFamily="18" charset="0"/>
                <a:cs typeface="Calibri" panose="020F0502020204030204" pitchFamily="34" charset="0"/>
              </a:rPr>
              <a:t>Black and White Chocolate Brownie</a:t>
            </a:r>
          </a:p>
          <a:p>
            <a:r>
              <a:rPr lang="en-GB" sz="1100" b="1" dirty="0">
                <a:solidFill>
                  <a:srgbClr val="646C86"/>
                </a:solidFill>
                <a:latin typeface="Palatino Linotype" panose="02040502050505030304" pitchFamily="18" charset="0"/>
                <a:cs typeface="Calibri" panose="020F0502020204030204" pitchFamily="34" charset="0"/>
              </a:rPr>
              <a:t>Miniature Triple Chocolate Mousses</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89060F"/>
                </a:solidFill>
                <a:latin typeface="Palatino Linotype" panose="02040502050505030304" pitchFamily="18" charset="0"/>
                <a:cs typeface="Calibri" panose="020F0502020204030204" pitchFamily="34" charset="0"/>
              </a:rPr>
              <a:t>Traditional </a:t>
            </a:r>
            <a:r>
              <a:rPr lang="en-GB" sz="1100" b="1" dirty="0">
                <a:solidFill>
                  <a:srgbClr val="89060F"/>
                </a:solidFill>
                <a:latin typeface="Palatino Linotype" panose="02040502050505030304" pitchFamily="18" charset="0"/>
                <a:cs typeface="Calibri" panose="020F0502020204030204" pitchFamily="34" charset="0"/>
              </a:rPr>
              <a:t>Ice Cream Cart</a:t>
            </a:r>
          </a:p>
          <a:p>
            <a:r>
              <a:rPr lang="en-GB" sz="1100" dirty="0">
                <a:solidFill>
                  <a:srgbClr val="646C86"/>
                </a:solidFill>
                <a:latin typeface="Palatino Linotype" panose="02040502050505030304" pitchFamily="18" charset="0"/>
                <a:cs typeface="Calibri" panose="020F0502020204030204" pitchFamily="34" charset="0"/>
              </a:rPr>
              <a:t>Waiters offering a variety of homemade ice creams and sorbets in sugar cones from a traditional cart</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Chocolate Mint Chip</a:t>
            </a:r>
          </a:p>
          <a:p>
            <a:r>
              <a:rPr lang="en-GB" sz="1100" b="1" dirty="0">
                <a:solidFill>
                  <a:srgbClr val="646C86"/>
                </a:solidFill>
                <a:latin typeface="Palatino Linotype" panose="02040502050505030304" pitchFamily="18" charset="0"/>
                <a:cs typeface="Calibri" panose="020F0502020204030204" pitchFamily="34" charset="0"/>
              </a:rPr>
              <a:t>Old Fashioned Vanilla</a:t>
            </a:r>
          </a:p>
          <a:p>
            <a:r>
              <a:rPr lang="en-GB" sz="1100" b="1" dirty="0">
                <a:solidFill>
                  <a:srgbClr val="646C86"/>
                </a:solidFill>
                <a:latin typeface="Palatino Linotype" panose="02040502050505030304" pitchFamily="18" charset="0"/>
                <a:cs typeface="Calibri" panose="020F0502020204030204" pitchFamily="34" charset="0"/>
              </a:rPr>
              <a:t>Cookies &amp; Cream</a:t>
            </a:r>
          </a:p>
          <a:p>
            <a:r>
              <a:rPr lang="en-GB" sz="1100" b="1" dirty="0">
                <a:solidFill>
                  <a:srgbClr val="646C86"/>
                </a:solidFill>
                <a:latin typeface="Palatino Linotype" panose="02040502050505030304" pitchFamily="18" charset="0"/>
                <a:cs typeface="Calibri" panose="020F0502020204030204" pitchFamily="34" charset="0"/>
              </a:rPr>
              <a:t>Banana &amp; Rum</a:t>
            </a:r>
          </a:p>
          <a:p>
            <a:r>
              <a:rPr lang="en-GB" sz="1100" b="1" dirty="0">
                <a:solidFill>
                  <a:srgbClr val="646C86"/>
                </a:solidFill>
                <a:latin typeface="Palatino Linotype" panose="02040502050505030304" pitchFamily="18" charset="0"/>
                <a:cs typeface="Calibri" panose="020F0502020204030204" pitchFamily="34" charset="0"/>
              </a:rPr>
              <a:t>Mango</a:t>
            </a:r>
          </a:p>
          <a:p>
            <a:r>
              <a:rPr lang="en-GB" sz="1100" b="1" dirty="0">
                <a:solidFill>
                  <a:srgbClr val="646C86"/>
                </a:solidFill>
                <a:latin typeface="Palatino Linotype" panose="02040502050505030304" pitchFamily="18" charset="0"/>
                <a:cs typeface="Calibri" panose="020F0502020204030204" pitchFamily="34" charset="0"/>
              </a:rPr>
              <a:t>Blackcurrant </a:t>
            </a:r>
          </a:p>
          <a:p>
            <a:r>
              <a:rPr lang="en-GB" sz="1100" b="1" dirty="0">
                <a:solidFill>
                  <a:srgbClr val="646C86"/>
                </a:solidFill>
                <a:latin typeface="Palatino Linotype" panose="02040502050505030304" pitchFamily="18" charset="0"/>
                <a:cs typeface="Calibri" panose="020F0502020204030204" pitchFamily="34" charset="0"/>
              </a:rPr>
              <a:t>Maple &amp; Walnut</a:t>
            </a:r>
          </a:p>
          <a:p>
            <a:r>
              <a:rPr lang="en-GB" sz="1100" b="1" dirty="0">
                <a:solidFill>
                  <a:srgbClr val="646C86"/>
                </a:solidFill>
                <a:latin typeface="Palatino Linotype" panose="02040502050505030304" pitchFamily="18" charset="0"/>
                <a:cs typeface="Calibri" panose="020F0502020204030204" pitchFamily="34" charset="0"/>
              </a:rPr>
              <a:t>Peach Melba</a:t>
            </a: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3" name="Rectangle 12"/>
          <p:cNvSpPr/>
          <p:nvPr/>
        </p:nvSpPr>
        <p:spPr>
          <a:xfrm>
            <a:off x="1825381" y="1802726"/>
            <a:ext cx="3508189" cy="2123658"/>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Billingsgate Seafood Barrow</a:t>
            </a:r>
          </a:p>
          <a:p>
            <a:pPr lvl="0"/>
            <a:r>
              <a:rPr lang="en-GB" sz="1100" dirty="0">
                <a:solidFill>
                  <a:srgbClr val="646C86"/>
                </a:solidFill>
                <a:latin typeface="Palatino Linotype" panose="02040502050505030304" pitchFamily="18" charset="0"/>
                <a:cs typeface="Calibri" panose="020F0502020204030204" pitchFamily="34" charset="0"/>
              </a:rPr>
              <a:t>A superb centrepiece, this traditional painted market barrow overflowing with a lavish display of shellfish to include:</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Langoustine, King Prawns, Mussels, Oysters, Smoked Halibut, Smoked Salmon, Shrimps and Clams</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dirty="0">
                <a:solidFill>
                  <a:srgbClr val="646C86"/>
                </a:solidFill>
                <a:latin typeface="Palatino Linotype" panose="02040502050505030304" pitchFamily="18" charset="0"/>
                <a:cs typeface="Calibri" panose="020F0502020204030204" pitchFamily="34" charset="0"/>
              </a:rPr>
              <a:t>Served with a Selection of Seafood Sauces and Dips</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2954" b="22902"/>
          <a:stretch/>
        </p:blipFill>
        <p:spPr>
          <a:xfrm>
            <a:off x="0" y="3636910"/>
            <a:ext cx="4831632" cy="3221089"/>
          </a:xfrm>
          <a:prstGeom prst="rect">
            <a:avLst/>
          </a:prstGeom>
        </p:spPr>
      </p:pic>
      <p:sp>
        <p:nvSpPr>
          <p:cNvPr id="10" name="Rectangle 9"/>
          <p:cNvSpPr/>
          <p:nvPr/>
        </p:nvSpPr>
        <p:spPr>
          <a:xfrm>
            <a:off x="5593915" y="6592521"/>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China Town Noodle Stall</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Chefs Preparing Fresh Noodles with a Variety of Accompaniments</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360666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03984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89 THEMED FOOD STATIONS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2939923" cy="5001369"/>
          </a:xfrm>
          <a:prstGeom prst="rect">
            <a:avLst/>
          </a:prstGeom>
          <a:noFill/>
        </p:spPr>
        <p:txBody>
          <a:bodyPr wrap="square" rtlCol="0">
            <a:spAutoFit/>
          </a:bodyPr>
          <a:lstStyle/>
          <a:p>
            <a:r>
              <a:rPr lang="en-GB" sz="1100" b="1" dirty="0" smtClean="0">
                <a:solidFill>
                  <a:srgbClr val="646C86"/>
                </a:solidFill>
                <a:latin typeface="Palatino Linotype" panose="02040502050505030304" pitchFamily="18" charset="0"/>
                <a:cs typeface="Calibri" panose="020F0502020204030204" pitchFamily="34" charset="0"/>
              </a:rPr>
              <a:t>Tiny </a:t>
            </a:r>
            <a:r>
              <a:rPr lang="en-GB" sz="1100" b="1" dirty="0">
                <a:solidFill>
                  <a:srgbClr val="646C86"/>
                </a:solidFill>
                <a:latin typeface="Palatino Linotype" panose="02040502050505030304" pitchFamily="18" charset="0"/>
                <a:cs typeface="Calibri" panose="020F0502020204030204" pitchFamily="34" charset="0"/>
              </a:rPr>
              <a:t>Tartlets of Summer Fruits</a:t>
            </a:r>
          </a:p>
          <a:p>
            <a:r>
              <a:rPr lang="en-GB" sz="1100" b="1" dirty="0">
                <a:solidFill>
                  <a:srgbClr val="646C86"/>
                </a:solidFill>
                <a:latin typeface="Palatino Linotype" panose="02040502050505030304" pitchFamily="18" charset="0"/>
                <a:cs typeface="Calibri" panose="020F0502020204030204" pitchFamily="34" charset="0"/>
              </a:rPr>
              <a:t>Peach, Grape, Red Currants and Black Currants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Scones with Raspberry Jam</a:t>
            </a:r>
          </a:p>
          <a:p>
            <a:r>
              <a:rPr lang="en-GB" sz="1100" b="1" dirty="0">
                <a:solidFill>
                  <a:srgbClr val="646C86"/>
                </a:solidFill>
                <a:latin typeface="Palatino Linotype" panose="02040502050505030304" pitchFamily="18" charset="0"/>
                <a:cs typeface="Calibri" panose="020F0502020204030204" pitchFamily="34" charset="0"/>
              </a:rPr>
              <a:t>Clotted cream</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Chocolate and Coffee Eclairs</a:t>
            </a:r>
          </a:p>
          <a:p>
            <a:endParaRPr lang="en-GB" sz="1100" b="1"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Traditional Pick ‘N’ Mix Sweetshop</a:t>
            </a:r>
          </a:p>
          <a:p>
            <a:r>
              <a:rPr lang="en-GB" sz="1100" dirty="0">
                <a:solidFill>
                  <a:srgbClr val="646C86"/>
                </a:solidFill>
                <a:latin typeface="Palatino Linotype" panose="02040502050505030304" pitchFamily="18" charset="0"/>
                <a:cs typeface="Calibri" panose="020F0502020204030204" pitchFamily="34" charset="0"/>
              </a:rPr>
              <a:t>A selection of your favourite sweeties, displayed in Apothecaries’ jars and other glass display bowls with paper candy bags and decorative old fashioned weighing scales from which guests can help themselves throughout the evening</a:t>
            </a:r>
            <a:r>
              <a:rPr lang="en-GB" sz="1100" dirty="0" smtClean="0">
                <a:solidFill>
                  <a:srgbClr val="646C86"/>
                </a:solidFill>
                <a:latin typeface="Palatino Linotype" panose="02040502050505030304" pitchFamily="18" charset="0"/>
                <a:cs typeface="Calibri" panose="020F0502020204030204" pitchFamily="34" charset="0"/>
              </a:rPr>
              <a:t>.</a:t>
            </a:r>
            <a:endParaRPr lang="en-GB" sz="1100" dirty="0">
              <a:solidFill>
                <a:srgbClr val="646C86"/>
              </a:solidFill>
              <a:latin typeface="Palatino Linotype" panose="02040502050505030304" pitchFamily="18" charset="0"/>
              <a:cs typeface="Calibri" panose="020F0502020204030204" pitchFamily="34" charset="0"/>
            </a:endParaRPr>
          </a:p>
          <a:p>
            <a:r>
              <a:rPr lang="en-GB" sz="1100" b="1">
                <a:solidFill>
                  <a:srgbClr val="89060F"/>
                </a:solidFill>
                <a:latin typeface="Palatino Linotype" panose="02040502050505030304" pitchFamily="18" charset="0"/>
                <a:cs typeface="Calibri" panose="020F0502020204030204" pitchFamily="34" charset="0"/>
              </a:rPr>
              <a:t> </a:t>
            </a:r>
            <a:endParaRPr lang="en-GB" sz="1100" b="1" smtClean="0">
              <a:solidFill>
                <a:srgbClr val="89060F"/>
              </a:solidFill>
              <a:latin typeface="Palatino Linotype" panose="02040502050505030304" pitchFamily="18" charset="0"/>
              <a:cs typeface="Calibri" panose="020F0502020204030204" pitchFamily="34" charset="0"/>
            </a:endParaRP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Strawberry Barrow</a:t>
            </a:r>
          </a:p>
          <a:p>
            <a:r>
              <a:rPr lang="en-GB" sz="1100" dirty="0">
                <a:solidFill>
                  <a:srgbClr val="646C86"/>
                </a:solidFill>
                <a:latin typeface="Palatino Linotype" panose="02040502050505030304" pitchFamily="18" charset="0"/>
                <a:cs typeface="Calibri" panose="020F0502020204030204" pitchFamily="34" charset="0"/>
              </a:rPr>
              <a:t>A traditional fruit merchant’s street barrow piled high with strawberries, raspberries, blackberries and blueberries. Served with churns of Devon </a:t>
            </a:r>
            <a:r>
              <a:rPr lang="en-GB" sz="1100" dirty="0" smtClean="0">
                <a:solidFill>
                  <a:srgbClr val="646C86"/>
                </a:solidFill>
                <a:latin typeface="Palatino Linotype" panose="02040502050505030304" pitchFamily="18" charset="0"/>
                <a:cs typeface="Calibri" panose="020F0502020204030204" pitchFamily="34" charset="0"/>
              </a:rPr>
              <a:t>cream.</a:t>
            </a:r>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600005" y="1802726"/>
            <a:ext cx="3152113" cy="4662815"/>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The Dovecote Dessert Delights</a:t>
            </a:r>
          </a:p>
          <a:p>
            <a:r>
              <a:rPr lang="en-GB" sz="1100" dirty="0">
                <a:solidFill>
                  <a:srgbClr val="646C86"/>
                </a:solidFill>
                <a:latin typeface="Palatino Linotype" panose="02040502050505030304" pitchFamily="18" charset="0"/>
                <a:cs typeface="Calibri" panose="020F0502020204030204" pitchFamily="34" charset="0"/>
              </a:rPr>
              <a:t>A traditional wooden dovecote which opens out to an array of exciting miniature desserts</a:t>
            </a: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Strawberries and Cream</a:t>
            </a:r>
          </a:p>
          <a:p>
            <a:r>
              <a:rPr lang="en-GB" sz="1100" b="1" dirty="0">
                <a:solidFill>
                  <a:srgbClr val="646C86"/>
                </a:solidFill>
                <a:latin typeface="Palatino Linotype" panose="02040502050505030304" pitchFamily="18" charset="0"/>
                <a:cs typeface="Calibri" panose="020F0502020204030204" pitchFamily="34" charset="0"/>
              </a:rPr>
              <a:t>Passion Fruit Meringues</a:t>
            </a:r>
          </a:p>
          <a:p>
            <a:r>
              <a:rPr lang="en-GB" sz="1100" b="1" dirty="0">
                <a:solidFill>
                  <a:srgbClr val="646C86"/>
                </a:solidFill>
                <a:latin typeface="Palatino Linotype" panose="02040502050505030304" pitchFamily="18" charset="0"/>
                <a:cs typeface="Calibri" panose="020F0502020204030204" pitchFamily="34" charset="0"/>
              </a:rPr>
              <a:t>Chocolate and Cherry Brownie</a:t>
            </a:r>
          </a:p>
          <a:p>
            <a:r>
              <a:rPr lang="en-GB" sz="1100" b="1" dirty="0">
                <a:solidFill>
                  <a:srgbClr val="646C86"/>
                </a:solidFill>
                <a:latin typeface="Palatino Linotype" panose="02040502050505030304" pitchFamily="18" charset="0"/>
                <a:cs typeface="Calibri" panose="020F0502020204030204" pitchFamily="34" charset="0"/>
              </a:rPr>
              <a:t>Shot Selection – Peach </a:t>
            </a:r>
            <a:r>
              <a:rPr lang="en-GB" sz="1100" b="1" dirty="0" err="1">
                <a:solidFill>
                  <a:srgbClr val="646C86"/>
                </a:solidFill>
                <a:latin typeface="Palatino Linotype" panose="02040502050505030304" pitchFamily="18" charset="0"/>
                <a:cs typeface="Calibri" panose="020F0502020204030204" pitchFamily="34" charset="0"/>
              </a:rPr>
              <a:t>Pannacotta</a:t>
            </a:r>
            <a:r>
              <a:rPr lang="en-GB" sz="1100" b="1" dirty="0">
                <a:solidFill>
                  <a:srgbClr val="646C86"/>
                </a:solidFill>
                <a:latin typeface="Palatino Linotype" panose="02040502050505030304" pitchFamily="18" charset="0"/>
                <a:cs typeface="Calibri" panose="020F0502020204030204" pitchFamily="34" charset="0"/>
              </a:rPr>
              <a:t>, Raspberry Mousse, Rhubarb </a:t>
            </a:r>
            <a:r>
              <a:rPr lang="en-GB" sz="1100" b="1" dirty="0" smtClean="0">
                <a:solidFill>
                  <a:srgbClr val="646C86"/>
                </a:solidFill>
                <a:latin typeface="Palatino Linotype" panose="02040502050505030304" pitchFamily="18" charset="0"/>
                <a:cs typeface="Calibri" panose="020F0502020204030204" pitchFamily="34" charset="0"/>
              </a:rPr>
              <a:t>Compote.</a:t>
            </a:r>
            <a:endParaRPr lang="en-GB" sz="1100" b="1"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89060F"/>
              </a:solidFill>
              <a:latin typeface="Palatino Linotype" panose="02040502050505030304" pitchFamily="18" charset="0"/>
              <a:cs typeface="Calibri" panose="020F0502020204030204" pitchFamily="34" charset="0"/>
            </a:endParaRP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European Ultimate Cheese Counter</a:t>
            </a:r>
          </a:p>
          <a:p>
            <a:r>
              <a:rPr lang="en-GB" sz="1100" dirty="0">
                <a:solidFill>
                  <a:srgbClr val="646C86"/>
                </a:solidFill>
                <a:latin typeface="Palatino Linotype" panose="02040502050505030304" pitchFamily="18" charset="0"/>
                <a:cs typeface="Calibri" panose="020F0502020204030204" pitchFamily="34" charset="0"/>
              </a:rPr>
              <a:t>A lavish display of European farmhouse cheeses with an abundance of fresh fruits and berries. Served with biscuits, speciality breads, chutneys and quince curd.</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rPr>
              <a:t> </a:t>
            </a: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3" name="Rectangle 12"/>
          <p:cNvSpPr/>
          <p:nvPr/>
        </p:nvSpPr>
        <p:spPr>
          <a:xfrm>
            <a:off x="1825381" y="1802726"/>
            <a:ext cx="3508189" cy="1785104"/>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Tea at the Ritz</a:t>
            </a:r>
          </a:p>
          <a:p>
            <a:pPr lvl="0"/>
            <a:r>
              <a:rPr lang="en-GB" sz="1100" dirty="0">
                <a:solidFill>
                  <a:srgbClr val="646C86"/>
                </a:solidFill>
                <a:latin typeface="Palatino Linotype" panose="02040502050505030304" pitchFamily="18" charset="0"/>
                <a:cs typeface="Calibri" panose="020F0502020204030204" pitchFamily="34" charset="0"/>
              </a:rPr>
              <a:t>An imaginative teatime display set out on traditional Edwardian style cake stands and silverware </a:t>
            </a:r>
          </a:p>
          <a:p>
            <a:pPr lvl="0"/>
            <a:endParaRPr lang="en-GB" sz="1100" dirty="0">
              <a:solidFill>
                <a:srgbClr val="89060F"/>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Tiny Jam Sandwiches</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Victoria Sponge</a:t>
            </a:r>
          </a:p>
          <a:p>
            <a:pPr lvl="0"/>
            <a:r>
              <a:rPr lang="en-GB" sz="1100" b="1" dirty="0">
                <a:solidFill>
                  <a:srgbClr val="646C86"/>
                </a:solidFill>
                <a:latin typeface="Palatino Linotype" panose="02040502050505030304" pitchFamily="18" charset="0"/>
                <a:cs typeface="Calibri" panose="020F0502020204030204" pitchFamily="34" charset="0"/>
              </a:rPr>
              <a:t>With Strawberries and Cream</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652"/>
          <a:stretch/>
        </p:blipFill>
        <p:spPr>
          <a:xfrm>
            <a:off x="-7560" y="3636910"/>
            <a:ext cx="4839191" cy="3221089"/>
          </a:xfrm>
          <a:prstGeom prst="rect">
            <a:avLst/>
          </a:prstGeom>
        </p:spPr>
      </p:pic>
      <p:sp>
        <p:nvSpPr>
          <p:cNvPr id="10" name="Rectangle 9"/>
          <p:cNvSpPr/>
          <p:nvPr/>
        </p:nvSpPr>
        <p:spPr>
          <a:xfrm>
            <a:off x="5593915" y="6423244"/>
            <a:ext cx="6096000" cy="430887"/>
          </a:xfrm>
          <a:prstGeom prst="rect">
            <a:avLst/>
          </a:prstGeom>
        </p:spPr>
        <p:txBody>
          <a:bodyPr>
            <a:spAutoFit/>
          </a:bodyPr>
          <a:lstStyle/>
          <a:p>
            <a:r>
              <a:rPr lang="en-GB" sz="1100" dirty="0">
                <a:solidFill>
                  <a:srgbClr val="89060F"/>
                </a:solidFill>
                <a:latin typeface="Palatino Linotype" panose="02040502050505030304" pitchFamily="18" charset="0"/>
              </a:rPr>
              <a:t>Add Pre-Dinner Canapes from £6.00 +VAT pp </a:t>
            </a:r>
          </a:p>
          <a:p>
            <a:r>
              <a:rPr lang="en-GB" sz="1100" dirty="0">
                <a:solidFill>
                  <a:srgbClr val="89060F"/>
                </a:solidFill>
                <a:latin typeface="Palatino Linotype" panose="02040502050505030304" pitchFamily="18" charset="0"/>
              </a:rPr>
              <a:t>(please contact us for further information)  </a:t>
            </a:r>
          </a:p>
        </p:txBody>
      </p:sp>
      <p:sp>
        <p:nvSpPr>
          <p:cNvPr id="16" name="TextBox 9"/>
          <p:cNvSpPr txBox="1"/>
          <p:nvPr/>
        </p:nvSpPr>
        <p:spPr>
          <a:xfrm>
            <a:off x="0" y="6427113"/>
            <a:ext cx="4831631"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Traditional Pick ‘n’ Mix Sweetshop</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A Variety of Childhood Favourites</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26829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6004208"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86 BOWL FOOD/SMALL PLATE “CLASSICS”</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333731" y="1797434"/>
            <a:ext cx="3006090" cy="3647152"/>
          </a:xfrm>
          <a:prstGeom prst="rect">
            <a:avLst/>
          </a:prstGeom>
          <a:noFill/>
        </p:spPr>
        <p:txBody>
          <a:bodyPr wrap="square" rtlCol="0">
            <a:spAutoFit/>
          </a:bodyPr>
          <a:lstStyle/>
          <a:p>
            <a:r>
              <a:rPr lang="en-GB" sz="1100" b="1" dirty="0" smtClean="0">
                <a:solidFill>
                  <a:srgbClr val="646C86"/>
                </a:solidFill>
                <a:latin typeface="Palatino Linotype" panose="02040502050505030304" pitchFamily="18" charset="0"/>
                <a:cs typeface="Calibri" panose="020F0502020204030204" pitchFamily="34" charset="0"/>
              </a:rPr>
              <a:t>Mini </a:t>
            </a:r>
            <a:r>
              <a:rPr lang="en-GB" sz="1100" b="1" dirty="0">
                <a:solidFill>
                  <a:srgbClr val="646C86"/>
                </a:solidFill>
                <a:latin typeface="Palatino Linotype" panose="02040502050505030304" pitchFamily="18" charset="0"/>
                <a:cs typeface="Calibri" panose="020F0502020204030204" pitchFamily="34" charset="0"/>
              </a:rPr>
              <a:t>Pizza Selection</a:t>
            </a:r>
          </a:p>
          <a:p>
            <a:r>
              <a:rPr lang="en-GB" sz="1100" dirty="0">
                <a:solidFill>
                  <a:srgbClr val="646C86"/>
                </a:solidFill>
                <a:latin typeface="Palatino Linotype" panose="02040502050505030304" pitchFamily="18" charset="0"/>
                <a:cs typeface="Calibri" panose="020F0502020204030204" pitchFamily="34" charset="0"/>
              </a:rPr>
              <a:t>Tomato and Mozzarella</a:t>
            </a:r>
          </a:p>
          <a:p>
            <a:r>
              <a:rPr lang="en-GB" sz="1100" dirty="0">
                <a:solidFill>
                  <a:srgbClr val="646C86"/>
                </a:solidFill>
                <a:latin typeface="Palatino Linotype" panose="02040502050505030304" pitchFamily="18" charset="0"/>
                <a:cs typeface="Calibri" panose="020F0502020204030204" pitchFamily="34" charset="0"/>
              </a:rPr>
              <a:t>Artichoke and Olive</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Mushroom Salad</a:t>
            </a:r>
          </a:p>
          <a:p>
            <a:r>
              <a:rPr lang="en-GB" sz="1100" dirty="0">
                <a:solidFill>
                  <a:srgbClr val="646C86"/>
                </a:solidFill>
                <a:latin typeface="Palatino Linotype" panose="02040502050505030304" pitchFamily="18" charset="0"/>
                <a:cs typeface="Calibri" panose="020F0502020204030204" pitchFamily="34" charset="0"/>
              </a:rPr>
              <a:t>With Croutons, Red Currants and Sour Cream</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Butternut and </a:t>
            </a:r>
            <a:r>
              <a:rPr lang="en-GB" sz="1100" b="1" dirty="0" smtClean="0">
                <a:solidFill>
                  <a:srgbClr val="646C86"/>
                </a:solidFill>
                <a:latin typeface="Palatino Linotype" panose="02040502050505030304" pitchFamily="18" charset="0"/>
                <a:cs typeface="Calibri" panose="020F0502020204030204" pitchFamily="34" charset="0"/>
              </a:rPr>
              <a:t>Pine Nut </a:t>
            </a:r>
            <a:r>
              <a:rPr lang="en-GB" sz="1100" b="1" dirty="0">
                <a:solidFill>
                  <a:srgbClr val="646C86"/>
                </a:solidFill>
                <a:latin typeface="Palatino Linotype" panose="02040502050505030304" pitchFamily="18" charset="0"/>
                <a:cs typeface="Calibri" panose="020F0502020204030204" pitchFamily="34" charset="0"/>
              </a:rPr>
              <a:t>Arancini</a:t>
            </a:r>
          </a:p>
          <a:p>
            <a:r>
              <a:rPr lang="en-GB" sz="1100" dirty="0">
                <a:solidFill>
                  <a:srgbClr val="646C86"/>
                </a:solidFill>
                <a:latin typeface="Palatino Linotype" panose="02040502050505030304" pitchFamily="18" charset="0"/>
                <a:cs typeface="Calibri" panose="020F0502020204030204" pitchFamily="34" charset="0"/>
              </a:rPr>
              <a:t>Rocket and Sour </a:t>
            </a:r>
            <a:r>
              <a:rPr lang="en-GB" sz="1100" dirty="0" smtClean="0">
                <a:solidFill>
                  <a:srgbClr val="646C86"/>
                </a:solidFill>
                <a:latin typeface="Palatino Linotype" panose="02040502050505030304" pitchFamily="18" charset="0"/>
                <a:cs typeface="Calibri" panose="020F0502020204030204" pitchFamily="34" charset="0"/>
              </a:rPr>
              <a:t>Cream</a:t>
            </a:r>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Mac and Cheese</a:t>
            </a:r>
          </a:p>
          <a:p>
            <a:r>
              <a:rPr lang="en-GB" sz="1100" dirty="0">
                <a:solidFill>
                  <a:srgbClr val="646C86"/>
                </a:solidFill>
                <a:latin typeface="Palatino Linotype" panose="02040502050505030304" pitchFamily="18" charset="0"/>
                <a:cs typeface="Calibri" panose="020F0502020204030204" pitchFamily="34" charset="0"/>
              </a:rPr>
              <a:t>Charred Cauliflower</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Spinach and Feta Pancakes</a:t>
            </a:r>
          </a:p>
          <a:p>
            <a:r>
              <a:rPr lang="en-GB" sz="1100" dirty="0">
                <a:solidFill>
                  <a:srgbClr val="646C86"/>
                </a:solidFill>
                <a:latin typeface="Palatino Linotype" panose="02040502050505030304" pitchFamily="18" charset="0"/>
                <a:cs typeface="Calibri" panose="020F0502020204030204" pitchFamily="34" charset="0"/>
              </a:rPr>
              <a:t>Fresh Tomato Sauce</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Tomato, Mozzarella and Avocado Salad</a:t>
            </a:r>
          </a:p>
          <a:p>
            <a:r>
              <a:rPr lang="en-GB" sz="1100" dirty="0">
                <a:solidFill>
                  <a:srgbClr val="646C86"/>
                </a:solidFill>
                <a:latin typeface="Palatino Linotype" panose="02040502050505030304" pitchFamily="18" charset="0"/>
                <a:cs typeface="Calibri" panose="020F0502020204030204" pitchFamily="34" charset="0"/>
              </a:rPr>
              <a:t>Pesto Dressing</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554662" y="1797434"/>
            <a:ext cx="3006090" cy="3647152"/>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Desserts</a:t>
            </a:r>
          </a:p>
          <a:p>
            <a:r>
              <a:rPr lang="en-GB" sz="1100" b="1" dirty="0">
                <a:solidFill>
                  <a:srgbClr val="646C86"/>
                </a:solidFill>
                <a:latin typeface="Palatino Linotype" panose="02040502050505030304" pitchFamily="18" charset="0"/>
                <a:cs typeface="Calibri" panose="020F0502020204030204" pitchFamily="34" charset="0"/>
              </a:rPr>
              <a:t>Mini Treacle Tartlets</a:t>
            </a:r>
          </a:p>
          <a:p>
            <a:r>
              <a:rPr lang="en-GB" sz="1100" dirty="0">
                <a:solidFill>
                  <a:srgbClr val="646C86"/>
                </a:solidFill>
                <a:latin typeface="Palatino Linotype" panose="02040502050505030304" pitchFamily="18" charset="0"/>
                <a:cs typeface="Calibri" panose="020F0502020204030204" pitchFamily="34" charset="0"/>
              </a:rPr>
              <a:t>Lemon Crème </a:t>
            </a:r>
            <a:r>
              <a:rPr lang="en-GB" sz="1100" dirty="0" err="1">
                <a:solidFill>
                  <a:srgbClr val="646C86"/>
                </a:solidFill>
                <a:latin typeface="Palatino Linotype" panose="02040502050505030304" pitchFamily="18" charset="0"/>
                <a:cs typeface="Calibri" panose="020F0502020204030204" pitchFamily="34" charset="0"/>
              </a:rPr>
              <a:t>Fraîche</a:t>
            </a:r>
            <a:r>
              <a:rPr lang="en-GB" sz="1100" dirty="0">
                <a:solidFill>
                  <a:srgbClr val="646C86"/>
                </a:solidFill>
                <a:latin typeface="Palatino Linotype" panose="02040502050505030304" pitchFamily="18" charset="0"/>
                <a:cs typeface="Calibri" panose="020F0502020204030204" pitchFamily="34" charset="0"/>
              </a:rPr>
              <a:t>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Mango and Raspberry Kebabs</a:t>
            </a:r>
          </a:p>
          <a:p>
            <a:r>
              <a:rPr lang="en-GB" sz="1100" dirty="0">
                <a:solidFill>
                  <a:srgbClr val="646C86"/>
                </a:solidFill>
                <a:latin typeface="Palatino Linotype" panose="02040502050505030304" pitchFamily="18" charset="0"/>
                <a:cs typeface="Calibri" panose="020F0502020204030204" pitchFamily="34" charset="0"/>
              </a:rPr>
              <a:t>Cardamom Dipping Sauce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Passion Fruit Pavlovas</a:t>
            </a:r>
          </a:p>
          <a:p>
            <a:r>
              <a:rPr lang="en-GB" sz="1100" dirty="0">
                <a:solidFill>
                  <a:srgbClr val="646C86"/>
                </a:solidFill>
                <a:latin typeface="Palatino Linotype" panose="02040502050505030304" pitchFamily="18" charset="0"/>
                <a:cs typeface="Calibri" panose="020F0502020204030204" pitchFamily="34" charset="0"/>
              </a:rPr>
              <a:t>Cranberry Cream</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Strawberry and Raspberry Eton Mess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Mini </a:t>
            </a:r>
            <a:r>
              <a:rPr lang="en-GB" sz="1100" b="1" dirty="0" err="1">
                <a:solidFill>
                  <a:srgbClr val="646C86"/>
                </a:solidFill>
                <a:latin typeface="Palatino Linotype" panose="02040502050505030304" pitchFamily="18" charset="0"/>
                <a:cs typeface="Calibri" panose="020F0502020204030204" pitchFamily="34" charset="0"/>
              </a:rPr>
              <a:t>Banoffee</a:t>
            </a:r>
            <a:r>
              <a:rPr lang="en-GB" sz="1100" b="1" dirty="0">
                <a:solidFill>
                  <a:srgbClr val="646C86"/>
                </a:solidFill>
                <a:latin typeface="Palatino Linotype" panose="02040502050505030304" pitchFamily="18" charset="0"/>
                <a:cs typeface="Calibri" panose="020F0502020204030204" pitchFamily="34" charset="0"/>
              </a:rPr>
              <a:t> Pies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Double Chocolate and Cherry Brownies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err="1">
                <a:solidFill>
                  <a:srgbClr val="646C86"/>
                </a:solidFill>
                <a:latin typeface="Palatino Linotype" panose="02040502050505030304" pitchFamily="18" charset="0"/>
                <a:cs typeface="Calibri" panose="020F0502020204030204" pitchFamily="34" charset="0"/>
              </a:rPr>
              <a:t>Pimm’s</a:t>
            </a:r>
            <a:r>
              <a:rPr lang="en-GB" sz="1100" b="1" dirty="0">
                <a:solidFill>
                  <a:srgbClr val="646C86"/>
                </a:solidFill>
                <a:latin typeface="Palatino Linotype" panose="02040502050505030304" pitchFamily="18" charset="0"/>
                <a:cs typeface="Calibri" panose="020F0502020204030204" pitchFamily="34" charset="0"/>
              </a:rPr>
              <a:t> No.1 Ice Cream Shots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Chocolate and Raspberry Eclairs</a:t>
            </a: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p:txBody>
      </p:sp>
      <p:sp>
        <p:nvSpPr>
          <p:cNvPr id="4" name="Rectangle 3"/>
          <p:cNvSpPr/>
          <p:nvPr/>
        </p:nvSpPr>
        <p:spPr>
          <a:xfrm>
            <a:off x="5593915" y="6423244"/>
            <a:ext cx="6096000" cy="430887"/>
          </a:xfrm>
          <a:prstGeom prst="rect">
            <a:avLst/>
          </a:prstGeom>
        </p:spPr>
        <p:txBody>
          <a:bodyPr>
            <a:spAutoFit/>
          </a:bodyPr>
          <a:lstStyle/>
          <a:p>
            <a:r>
              <a:rPr lang="en-GB" sz="1100" dirty="0">
                <a:solidFill>
                  <a:srgbClr val="89060F"/>
                </a:solidFill>
                <a:latin typeface="Palatino Linotype" panose="02040502050505030304" pitchFamily="18" charset="0"/>
              </a:rPr>
              <a:t>Add Pre-Dinner Canapes from £6.00 +VAT pp </a:t>
            </a:r>
          </a:p>
          <a:p>
            <a:r>
              <a:rPr lang="en-GB" sz="1100" dirty="0">
                <a:solidFill>
                  <a:srgbClr val="89060F"/>
                </a:solidFill>
                <a:latin typeface="Palatino Linotype" panose="02040502050505030304" pitchFamily="18" charset="0"/>
              </a:rPr>
              <a:t>(please contact us for further information)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642965"/>
            <a:ext cx="4831634" cy="3215035"/>
          </a:xfrm>
          <a:prstGeom prst="rect">
            <a:avLst/>
          </a:prstGeom>
        </p:spPr>
      </p:pic>
      <p:sp>
        <p:nvSpPr>
          <p:cNvPr id="13" name="Rectangle 12"/>
          <p:cNvSpPr/>
          <p:nvPr/>
        </p:nvSpPr>
        <p:spPr>
          <a:xfrm>
            <a:off x="1825381" y="1802726"/>
            <a:ext cx="6096000" cy="1107996"/>
          </a:xfrm>
          <a:prstGeom prst="rect">
            <a:avLst/>
          </a:prstGeom>
        </p:spPr>
        <p:txBody>
          <a:bodyPr>
            <a:spAutoFit/>
          </a:bodyPr>
          <a:lstStyle/>
          <a:p>
            <a:pPr lvl="0"/>
            <a:r>
              <a:rPr lang="en-GB" sz="1100" b="1" dirty="0">
                <a:solidFill>
                  <a:srgbClr val="89060F"/>
                </a:solidFill>
                <a:latin typeface="Palatino Linotype" panose="02040502050505030304" pitchFamily="18" charset="0"/>
                <a:cs typeface="Calibri" panose="020F0502020204030204" pitchFamily="34" charset="0"/>
              </a:rPr>
              <a:t>Vegetable Based Dishes</a:t>
            </a:r>
          </a:p>
          <a:p>
            <a:pPr lvl="0"/>
            <a:r>
              <a:rPr lang="en-GB" sz="1100" b="1" dirty="0">
                <a:solidFill>
                  <a:srgbClr val="646C86"/>
                </a:solidFill>
                <a:latin typeface="Palatino Linotype" panose="02040502050505030304" pitchFamily="18" charset="0"/>
                <a:cs typeface="Calibri" panose="020F0502020204030204" pitchFamily="34" charset="0"/>
              </a:rPr>
              <a:t>Bubble and Squeak</a:t>
            </a:r>
          </a:p>
          <a:p>
            <a:pPr lvl="0"/>
            <a:r>
              <a:rPr lang="en-GB" sz="1100" dirty="0">
                <a:solidFill>
                  <a:srgbClr val="646C86"/>
                </a:solidFill>
                <a:latin typeface="Palatino Linotype" panose="02040502050505030304" pitchFamily="18" charset="0"/>
                <a:cs typeface="Calibri" panose="020F0502020204030204" pitchFamily="34" charset="0"/>
              </a:rPr>
              <a:t>With Fried Quails Eggs</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Chicory, Pear and Gorgonzola Salad</a:t>
            </a:r>
          </a:p>
          <a:p>
            <a:pPr lvl="0"/>
            <a:r>
              <a:rPr lang="en-GB" sz="1100" dirty="0">
                <a:solidFill>
                  <a:srgbClr val="646C86"/>
                </a:solidFill>
                <a:latin typeface="Palatino Linotype" panose="02040502050505030304" pitchFamily="18" charset="0"/>
                <a:cs typeface="Calibri" panose="020F0502020204030204" pitchFamily="34" charset="0"/>
              </a:rPr>
              <a:t>Lemon Dressing</a:t>
            </a: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Butternut and Goat’s Cheese Arancini</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Heritage Tomato Concasse</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328204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84551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87 GOURMET BOWL FOOD/SMALL PLATE</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797434"/>
            <a:ext cx="3006090" cy="4662815"/>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Meat Based Dishes</a:t>
            </a:r>
          </a:p>
          <a:p>
            <a:r>
              <a:rPr lang="en-GB" sz="1100" b="1" dirty="0">
                <a:solidFill>
                  <a:srgbClr val="646C86"/>
                </a:solidFill>
                <a:latin typeface="Palatino Linotype" panose="02040502050505030304" pitchFamily="18" charset="0"/>
                <a:cs typeface="Calibri" panose="020F0502020204030204" pitchFamily="34" charset="0"/>
              </a:rPr>
              <a:t>Rack of Welsh Lamb</a:t>
            </a:r>
          </a:p>
          <a:p>
            <a:r>
              <a:rPr lang="en-GB" sz="1100" dirty="0">
                <a:solidFill>
                  <a:srgbClr val="646C86"/>
                </a:solidFill>
                <a:latin typeface="Palatino Linotype" panose="02040502050505030304" pitchFamily="18" charset="0"/>
                <a:cs typeface="Calibri" panose="020F0502020204030204" pitchFamily="34" charset="0"/>
              </a:rPr>
              <a:t>Minted Quince Jus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Roast Fillet of Aberdeen Angus</a:t>
            </a:r>
          </a:p>
          <a:p>
            <a:r>
              <a:rPr lang="en-GB" sz="1100" dirty="0">
                <a:solidFill>
                  <a:srgbClr val="646C86"/>
                </a:solidFill>
                <a:latin typeface="Palatino Linotype" panose="02040502050505030304" pitchFamily="18" charset="0"/>
                <a:cs typeface="Calibri" panose="020F0502020204030204" pitchFamily="34" charset="0"/>
              </a:rPr>
              <a:t>Dauphinoise Potatoes and </a:t>
            </a:r>
            <a:r>
              <a:rPr lang="en-GB" sz="1100" dirty="0" err="1">
                <a:solidFill>
                  <a:srgbClr val="646C86"/>
                </a:solidFill>
                <a:latin typeface="Palatino Linotype" panose="02040502050505030304" pitchFamily="18" charset="0"/>
                <a:cs typeface="Calibri" panose="020F0502020204030204" pitchFamily="34" charset="0"/>
              </a:rPr>
              <a:t>Cèpe</a:t>
            </a:r>
            <a:r>
              <a:rPr lang="en-GB" sz="1100" dirty="0">
                <a:solidFill>
                  <a:srgbClr val="646C86"/>
                </a:solidFill>
                <a:latin typeface="Palatino Linotype" panose="02040502050505030304" pitchFamily="18" charset="0"/>
                <a:cs typeface="Calibri" panose="020F0502020204030204" pitchFamily="34" charset="0"/>
              </a:rPr>
              <a:t> Armagnac Reduction</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Smoked Duck Breast and Peach Salad</a:t>
            </a:r>
          </a:p>
          <a:p>
            <a:r>
              <a:rPr lang="en-GB" sz="1100" dirty="0">
                <a:solidFill>
                  <a:srgbClr val="646C86"/>
                </a:solidFill>
                <a:latin typeface="Palatino Linotype" panose="02040502050505030304" pitchFamily="18" charset="0"/>
                <a:cs typeface="Calibri" panose="020F0502020204030204" pitchFamily="34" charset="0"/>
              </a:rPr>
              <a:t>Manzanilla Dressing</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Serrano Ham</a:t>
            </a:r>
          </a:p>
          <a:p>
            <a:r>
              <a:rPr lang="en-GB" sz="1100" dirty="0">
                <a:solidFill>
                  <a:srgbClr val="646C86"/>
                </a:solidFill>
                <a:latin typeface="Palatino Linotype" panose="02040502050505030304" pitchFamily="18" charset="0"/>
                <a:cs typeface="Calibri" panose="020F0502020204030204" pitchFamily="34" charset="0"/>
              </a:rPr>
              <a:t>Manchego, Artichoke, Pomodoro Tomato</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Coconut Lamb Lollipops</a:t>
            </a:r>
          </a:p>
          <a:p>
            <a:r>
              <a:rPr lang="en-GB" sz="1100" dirty="0">
                <a:solidFill>
                  <a:srgbClr val="646C86"/>
                </a:solidFill>
                <a:latin typeface="Palatino Linotype" panose="02040502050505030304" pitchFamily="18" charset="0"/>
                <a:cs typeface="Calibri" panose="020F0502020204030204" pitchFamily="34" charset="0"/>
              </a:rPr>
              <a:t>Fresh Mint Salsa</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Oriental Beef Fillet and Papaya Salad</a:t>
            </a:r>
          </a:p>
          <a:p>
            <a:r>
              <a:rPr lang="en-GB" sz="1100" dirty="0">
                <a:solidFill>
                  <a:srgbClr val="646C86"/>
                </a:solidFill>
                <a:latin typeface="Palatino Linotype" panose="02040502050505030304" pitchFamily="18" charset="0"/>
                <a:cs typeface="Calibri" panose="020F0502020204030204" pitchFamily="34" charset="0"/>
              </a:rPr>
              <a:t>Star Anise Dressing</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Chargrilled Chicken</a:t>
            </a:r>
          </a:p>
          <a:p>
            <a:r>
              <a:rPr lang="en-GB" sz="1100" dirty="0">
                <a:solidFill>
                  <a:srgbClr val="646C86"/>
                </a:solidFill>
                <a:latin typeface="Palatino Linotype" panose="02040502050505030304" pitchFamily="18" charset="0"/>
                <a:cs typeface="Calibri" panose="020F0502020204030204" pitchFamily="34" charset="0"/>
              </a:rPr>
              <a:t>Wild Rice, Minted Yogurt and Pomegranate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Cured Venison Fillet</a:t>
            </a:r>
          </a:p>
          <a:p>
            <a:r>
              <a:rPr lang="en-GB" sz="1100" dirty="0">
                <a:solidFill>
                  <a:srgbClr val="646C86"/>
                </a:solidFill>
                <a:latin typeface="Palatino Linotype" panose="02040502050505030304" pitchFamily="18" charset="0"/>
                <a:cs typeface="Calibri" panose="020F0502020204030204" pitchFamily="34" charset="0"/>
              </a:rPr>
              <a:t>Caramelised Cranberries and Thyme</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554662" y="1797434"/>
            <a:ext cx="3006090" cy="3647152"/>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Fish Based Dishes</a:t>
            </a:r>
          </a:p>
          <a:p>
            <a:r>
              <a:rPr lang="en-GB" sz="1100" b="1" dirty="0">
                <a:solidFill>
                  <a:srgbClr val="646C86"/>
                </a:solidFill>
                <a:latin typeface="Palatino Linotype" panose="02040502050505030304" pitchFamily="18" charset="0"/>
                <a:cs typeface="Calibri" panose="020F0502020204030204" pitchFamily="34" charset="0"/>
              </a:rPr>
              <a:t>Tandoori Cod</a:t>
            </a:r>
          </a:p>
          <a:p>
            <a:r>
              <a:rPr lang="en-GB" sz="1100" dirty="0">
                <a:solidFill>
                  <a:srgbClr val="646C86"/>
                </a:solidFill>
                <a:latin typeface="Palatino Linotype" panose="02040502050505030304" pitchFamily="18" charset="0"/>
                <a:cs typeface="Calibri" panose="020F0502020204030204" pitchFamily="34" charset="0"/>
              </a:rPr>
              <a:t>Saffron Rice and Tomato </a:t>
            </a:r>
            <a:r>
              <a:rPr lang="en-GB" sz="1100" dirty="0" smtClean="0">
                <a:solidFill>
                  <a:srgbClr val="646C86"/>
                </a:solidFill>
                <a:latin typeface="Palatino Linotype" panose="02040502050505030304" pitchFamily="18" charset="0"/>
                <a:cs typeface="Calibri" panose="020F0502020204030204" pitchFamily="34" charset="0"/>
              </a:rPr>
              <a:t>Chilli </a:t>
            </a:r>
            <a:r>
              <a:rPr lang="en-GB" sz="1100" dirty="0">
                <a:solidFill>
                  <a:srgbClr val="646C86"/>
                </a:solidFill>
                <a:latin typeface="Palatino Linotype" panose="02040502050505030304" pitchFamily="18" charset="0"/>
                <a:cs typeface="Calibri" panose="020F0502020204030204" pitchFamily="34" charset="0"/>
              </a:rPr>
              <a:t>Chutney</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Shrimp, Kohlrabi and Apple Salad</a:t>
            </a:r>
          </a:p>
          <a:p>
            <a:r>
              <a:rPr lang="en-GB" sz="1100" dirty="0">
                <a:solidFill>
                  <a:srgbClr val="646C86"/>
                </a:solidFill>
                <a:latin typeface="Palatino Linotype" panose="02040502050505030304" pitchFamily="18" charset="0"/>
                <a:cs typeface="Calibri" panose="020F0502020204030204" pitchFamily="34" charset="0"/>
              </a:rPr>
              <a:t>Sesame Seed Dressing</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Seared </a:t>
            </a:r>
            <a:r>
              <a:rPr lang="en-GB" sz="1100" b="1" dirty="0" smtClean="0">
                <a:solidFill>
                  <a:srgbClr val="646C86"/>
                </a:solidFill>
                <a:latin typeface="Palatino Linotype" panose="02040502050505030304" pitchFamily="18" charset="0"/>
                <a:cs typeface="Calibri" panose="020F0502020204030204" pitchFamily="34" charset="0"/>
              </a:rPr>
              <a:t>Sea Bass</a:t>
            </a:r>
            <a:endParaRPr lang="en-GB" sz="1100" b="1"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cs typeface="Calibri" panose="020F0502020204030204" pitchFamily="34" charset="0"/>
              </a:rPr>
              <a:t>Caramelised Fennel and Balsamic Reduction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Lobster Ravioli</a:t>
            </a:r>
          </a:p>
          <a:p>
            <a:r>
              <a:rPr lang="en-GB" sz="1100" dirty="0">
                <a:solidFill>
                  <a:srgbClr val="646C86"/>
                </a:solidFill>
                <a:latin typeface="Palatino Linotype" panose="02040502050505030304" pitchFamily="18" charset="0"/>
                <a:cs typeface="Calibri" panose="020F0502020204030204" pitchFamily="34" charset="0"/>
              </a:rPr>
              <a:t>Herb Broth</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Sole and Salmon Ceviche</a:t>
            </a:r>
          </a:p>
          <a:p>
            <a:r>
              <a:rPr lang="en-GB" sz="1100" dirty="0">
                <a:solidFill>
                  <a:srgbClr val="646C86"/>
                </a:solidFill>
                <a:latin typeface="Palatino Linotype" panose="02040502050505030304" pitchFamily="18" charset="0"/>
                <a:cs typeface="Calibri" panose="020F0502020204030204" pitchFamily="34" charset="0"/>
              </a:rPr>
              <a:t>Orange, Avocado and Watermelon</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Seared Scallops</a:t>
            </a:r>
          </a:p>
          <a:p>
            <a:r>
              <a:rPr lang="en-GB" sz="1100" dirty="0">
                <a:solidFill>
                  <a:srgbClr val="646C86"/>
                </a:solidFill>
                <a:latin typeface="Palatino Linotype" panose="02040502050505030304" pitchFamily="18" charset="0"/>
                <a:cs typeface="Calibri" panose="020F0502020204030204" pitchFamily="34" charset="0"/>
              </a:rPr>
              <a:t>Broad Bean Purée and Citrus Butter</a:t>
            </a: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4" name="Rectangle 3"/>
          <p:cNvSpPr/>
          <p:nvPr/>
        </p:nvSpPr>
        <p:spPr>
          <a:xfrm>
            <a:off x="5593915" y="6423244"/>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a:t>
            </a:r>
            <a:endParaRPr lang="en-GB" sz="1100" dirty="0">
              <a:solidFill>
                <a:srgbClr val="89060F"/>
              </a:solidFill>
              <a:latin typeface="Palatino Linotype" panose="020405020505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6910"/>
            <a:ext cx="4831634" cy="3221089"/>
          </a:xfrm>
          <a:prstGeom prst="rect">
            <a:avLst/>
          </a:prstGeom>
        </p:spPr>
      </p:pic>
      <p:sp>
        <p:nvSpPr>
          <p:cNvPr id="13" name="Rectangle 12"/>
          <p:cNvSpPr/>
          <p:nvPr/>
        </p:nvSpPr>
        <p:spPr>
          <a:xfrm>
            <a:off x="1825381" y="1802726"/>
            <a:ext cx="3558148" cy="1277273"/>
          </a:xfrm>
          <a:prstGeom prst="rect">
            <a:avLst/>
          </a:prstGeom>
        </p:spPr>
        <p:txBody>
          <a:bodyPr wrap="square">
            <a:spAutoFit/>
          </a:bodyPr>
          <a:lstStyle/>
          <a:p>
            <a:pPr lvl="0"/>
            <a:r>
              <a:rPr lang="en-GB" sz="1100" dirty="0">
                <a:solidFill>
                  <a:srgbClr val="646C86"/>
                </a:solidFill>
                <a:latin typeface="Palatino Linotype" panose="02040502050505030304" pitchFamily="18" charset="0"/>
                <a:cs typeface="Calibri" panose="020F0502020204030204" pitchFamily="34" charset="0"/>
              </a:rPr>
              <a:t>This a la carte menu offers a wide range of “plates” and “bowls” suitable for easy eating at a stand up networking/grazing style event. </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dirty="0">
                <a:solidFill>
                  <a:srgbClr val="646C86"/>
                </a:solidFill>
                <a:latin typeface="Palatino Linotype" panose="02040502050505030304" pitchFamily="18" charset="0"/>
                <a:cs typeface="Calibri" panose="020F0502020204030204" pitchFamily="34" charset="0"/>
              </a:rPr>
              <a:t>We recommend five savoury dishes and two desserts per person and invite you to make your own selection from the following list.</a:t>
            </a:r>
          </a:p>
        </p:txBody>
      </p:sp>
      <p:sp>
        <p:nvSpPr>
          <p:cNvPr id="16" name="TextBox 9"/>
          <p:cNvSpPr txBox="1"/>
          <p:nvPr/>
        </p:nvSpPr>
        <p:spPr>
          <a:xfrm>
            <a:off x="0" y="6427113"/>
            <a:ext cx="4831634"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Oriental Beef Fillet and Papaya Salad</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Star Anise Dressing</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361024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84551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87 GOURMET BOWL FOOD/SMALL PLATE</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2503880" cy="3647152"/>
          </a:xfrm>
          <a:prstGeom prst="rect">
            <a:avLst/>
          </a:prstGeom>
          <a:noFill/>
        </p:spPr>
        <p:txBody>
          <a:bodyPr wrap="square" rtlCol="0">
            <a:spAutoFit/>
          </a:bodyPr>
          <a:lstStyle/>
          <a:p>
            <a:r>
              <a:rPr lang="en-GB" sz="1100" b="1" dirty="0">
                <a:solidFill>
                  <a:srgbClr val="646C86"/>
                </a:solidFill>
                <a:latin typeface="Palatino Linotype" panose="02040502050505030304" pitchFamily="18" charset="0"/>
                <a:cs typeface="Calibri" panose="020F0502020204030204" pitchFamily="34" charset="0"/>
              </a:rPr>
              <a:t>Heirloom Tomatoes</a:t>
            </a:r>
          </a:p>
          <a:p>
            <a:r>
              <a:rPr lang="en-GB" sz="1100" dirty="0" err="1">
                <a:solidFill>
                  <a:srgbClr val="646C86"/>
                </a:solidFill>
                <a:latin typeface="Palatino Linotype" panose="02040502050505030304" pitchFamily="18" charset="0"/>
                <a:cs typeface="Calibri" panose="020F0502020204030204" pitchFamily="34" charset="0"/>
              </a:rPr>
              <a:t>Burrata</a:t>
            </a:r>
            <a:r>
              <a:rPr lang="en-GB" sz="1100" dirty="0">
                <a:solidFill>
                  <a:srgbClr val="646C86"/>
                </a:solidFill>
                <a:latin typeface="Palatino Linotype" panose="02040502050505030304" pitchFamily="18" charset="0"/>
                <a:cs typeface="Calibri" panose="020F0502020204030204" pitchFamily="34" charset="0"/>
              </a:rPr>
              <a:t> and Basil Oil</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Pumpkin and Sage Tortellini</a:t>
            </a:r>
          </a:p>
          <a:p>
            <a:r>
              <a:rPr lang="en-GB" sz="1100" dirty="0">
                <a:solidFill>
                  <a:srgbClr val="646C86"/>
                </a:solidFill>
                <a:latin typeface="Palatino Linotype" panose="02040502050505030304" pitchFamily="18" charset="0"/>
                <a:cs typeface="Calibri" panose="020F0502020204030204" pitchFamily="34" charset="0"/>
              </a:rPr>
              <a:t>Caper Sauce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Chanterelle Mushroom Risotto</a:t>
            </a:r>
          </a:p>
          <a:p>
            <a:r>
              <a:rPr lang="en-GB" sz="1100" dirty="0">
                <a:solidFill>
                  <a:srgbClr val="646C86"/>
                </a:solidFill>
                <a:latin typeface="Palatino Linotype" panose="02040502050505030304" pitchFamily="18" charset="0"/>
                <a:cs typeface="Calibri" panose="020F0502020204030204" pitchFamily="34" charset="0"/>
              </a:rPr>
              <a:t>Shaved Parmesan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Chargrilled Asparagus and Quails Eggs</a:t>
            </a:r>
          </a:p>
          <a:p>
            <a:r>
              <a:rPr lang="en-GB" sz="1100" dirty="0">
                <a:solidFill>
                  <a:srgbClr val="646C86"/>
                </a:solidFill>
                <a:latin typeface="Palatino Linotype" panose="02040502050505030304" pitchFamily="18" charset="0"/>
                <a:cs typeface="Calibri" panose="020F0502020204030204" pitchFamily="34" charset="0"/>
              </a:rPr>
              <a:t>Sauce Hollandaise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Superfood Salad</a:t>
            </a:r>
          </a:p>
          <a:p>
            <a:r>
              <a:rPr lang="en-GB" sz="1100" dirty="0">
                <a:solidFill>
                  <a:srgbClr val="646C86"/>
                </a:solidFill>
                <a:latin typeface="Palatino Linotype" panose="02040502050505030304" pitchFamily="18" charset="0"/>
                <a:cs typeface="Calibri" panose="020F0502020204030204" pitchFamily="34" charset="0"/>
              </a:rPr>
              <a:t>Quinoa, Broccoli, Brazil </a:t>
            </a:r>
            <a:r>
              <a:rPr lang="en-GB" sz="1100" dirty="0" smtClean="0">
                <a:solidFill>
                  <a:srgbClr val="646C86"/>
                </a:solidFill>
                <a:latin typeface="Palatino Linotype" panose="02040502050505030304" pitchFamily="18" charset="0"/>
                <a:cs typeface="Calibri" panose="020F0502020204030204" pitchFamily="34" charset="0"/>
              </a:rPr>
              <a:t>Nuts, </a:t>
            </a:r>
            <a:r>
              <a:rPr lang="en-GB" sz="1100" dirty="0">
                <a:solidFill>
                  <a:srgbClr val="646C86"/>
                </a:solidFill>
                <a:latin typeface="Palatino Linotype" panose="02040502050505030304" pitchFamily="18" charset="0"/>
                <a:cs typeface="Calibri" panose="020F0502020204030204" pitchFamily="34" charset="0"/>
              </a:rPr>
              <a:t>Pomegranate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Keralan Vegetable Curry</a:t>
            </a:r>
          </a:p>
          <a:p>
            <a:r>
              <a:rPr lang="en-GB" sz="1100" dirty="0">
                <a:solidFill>
                  <a:srgbClr val="646C86"/>
                </a:solidFill>
                <a:latin typeface="Palatino Linotype" panose="02040502050505030304" pitchFamily="18" charset="0"/>
                <a:cs typeface="Calibri" panose="020F0502020204030204" pitchFamily="34" charset="0"/>
              </a:rPr>
              <a:t>Basmati Rice and Courgette Raita</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423480" y="1797434"/>
            <a:ext cx="3006090" cy="4324261"/>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Desserts</a:t>
            </a:r>
          </a:p>
          <a:p>
            <a:r>
              <a:rPr lang="en-GB" sz="1100" b="1" dirty="0">
                <a:solidFill>
                  <a:srgbClr val="646C86"/>
                </a:solidFill>
                <a:latin typeface="Palatino Linotype" panose="02040502050505030304" pitchFamily="18" charset="0"/>
                <a:cs typeface="Calibri" panose="020F0502020204030204" pitchFamily="34" charset="0"/>
              </a:rPr>
              <a:t>Dark Chocolate Honeycomb</a:t>
            </a:r>
          </a:p>
          <a:p>
            <a:r>
              <a:rPr lang="en-GB" sz="1100" dirty="0">
                <a:solidFill>
                  <a:srgbClr val="646C86"/>
                </a:solidFill>
                <a:latin typeface="Palatino Linotype" panose="02040502050505030304" pitchFamily="18" charset="0"/>
                <a:cs typeface="Calibri" panose="020F0502020204030204" pitchFamily="34" charset="0"/>
              </a:rPr>
              <a:t>Minted Mascarpone and Raspberry Dust</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Orange </a:t>
            </a:r>
            <a:r>
              <a:rPr lang="en-GB" sz="1100" b="1" dirty="0" smtClean="0">
                <a:solidFill>
                  <a:srgbClr val="646C86"/>
                </a:solidFill>
                <a:latin typeface="Palatino Linotype" panose="02040502050505030304" pitchFamily="18" charset="0"/>
                <a:cs typeface="Calibri" panose="020F0502020204030204" pitchFamily="34" charset="0"/>
              </a:rPr>
              <a:t>Panna Cotta</a:t>
            </a:r>
            <a:endParaRPr lang="en-GB" sz="1100" b="1"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cs typeface="Calibri" panose="020F0502020204030204" pitchFamily="34" charset="0"/>
              </a:rPr>
              <a:t>Basil Beignet</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Raspberry and Tarragon Meringues</a:t>
            </a:r>
          </a:p>
          <a:p>
            <a:r>
              <a:rPr lang="en-GB" sz="1100" dirty="0">
                <a:solidFill>
                  <a:srgbClr val="646C86"/>
                </a:solidFill>
                <a:latin typeface="Palatino Linotype" panose="02040502050505030304" pitchFamily="18" charset="0"/>
                <a:cs typeface="Calibri" panose="020F0502020204030204" pitchFamily="34" charset="0"/>
              </a:rPr>
              <a:t>Filled with Drambuie Syllabub</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Lemon and Almond Tartlets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Passion Fruit Cheesecakes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Rhubarb and Orange Profiteroles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Chocolate and Grand Marnier Truffle Cake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Tiny Cappuccino Crème </a:t>
            </a:r>
            <a:r>
              <a:rPr lang="en-GB" sz="1100" b="1" dirty="0" err="1">
                <a:solidFill>
                  <a:srgbClr val="646C86"/>
                </a:solidFill>
                <a:latin typeface="Palatino Linotype" panose="02040502050505030304" pitchFamily="18" charset="0"/>
                <a:cs typeface="Calibri" panose="020F0502020204030204" pitchFamily="34" charset="0"/>
              </a:rPr>
              <a:t>Brûlée</a:t>
            </a:r>
            <a:endParaRPr lang="en-GB" sz="1100" b="1"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Pearls of Fresh Fruit Sorbets</a:t>
            </a:r>
          </a:p>
          <a:p>
            <a:r>
              <a:rPr lang="en-GB" sz="1100" dirty="0">
                <a:solidFill>
                  <a:srgbClr val="646C86"/>
                </a:solidFill>
                <a:latin typeface="Palatino Linotype" panose="02040502050505030304" pitchFamily="18" charset="0"/>
                <a:cs typeface="Calibri" panose="020F0502020204030204" pitchFamily="34" charset="0"/>
              </a:rPr>
              <a:t>Dipped in White and Dark Chocolate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Mini Triple Chocolate Mousse Shots</a:t>
            </a:r>
          </a:p>
          <a:p>
            <a:endParaRPr lang="en-GB" sz="1100" dirty="0" smtClean="0">
              <a:solidFill>
                <a:srgbClr val="646C86"/>
              </a:solidFill>
              <a:latin typeface="Palatino Linotype" panose="02040502050505030304" pitchFamily="18" charset="0"/>
              <a:cs typeface="Calibri" panose="020F0502020204030204" pitchFamily="34" charset="0"/>
            </a:endParaRPr>
          </a:p>
        </p:txBody>
      </p:sp>
      <p:sp>
        <p:nvSpPr>
          <p:cNvPr id="4" name="Rectangle 3"/>
          <p:cNvSpPr/>
          <p:nvPr/>
        </p:nvSpPr>
        <p:spPr>
          <a:xfrm>
            <a:off x="5593915" y="6423244"/>
            <a:ext cx="6096000" cy="430887"/>
          </a:xfrm>
          <a:prstGeom prst="rect">
            <a:avLst/>
          </a:prstGeom>
        </p:spPr>
        <p:txBody>
          <a:bodyPr>
            <a:spAutoFit/>
          </a:bodyPr>
          <a:lstStyle/>
          <a:p>
            <a:r>
              <a:rPr lang="en-GB" sz="1100" dirty="0">
                <a:solidFill>
                  <a:srgbClr val="89060F"/>
                </a:solidFill>
                <a:latin typeface="Palatino Linotype" panose="02040502050505030304" pitchFamily="18" charset="0"/>
              </a:rPr>
              <a:t>Add Pre-Dinner Canapes from £6.00 +VAT pp </a:t>
            </a:r>
          </a:p>
          <a:p>
            <a:r>
              <a:rPr lang="en-GB" sz="1100" dirty="0">
                <a:solidFill>
                  <a:srgbClr val="89060F"/>
                </a:solidFill>
                <a:latin typeface="Palatino Linotype" panose="02040502050505030304" pitchFamily="18" charset="0"/>
              </a:rPr>
              <a:t>(please contact us for further information)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40780"/>
            <a:ext cx="4831632" cy="3217220"/>
          </a:xfrm>
          <a:prstGeom prst="rect">
            <a:avLst/>
          </a:prstGeom>
        </p:spPr>
      </p:pic>
      <p:sp>
        <p:nvSpPr>
          <p:cNvPr id="13" name="Rectangle 12"/>
          <p:cNvSpPr/>
          <p:nvPr/>
        </p:nvSpPr>
        <p:spPr>
          <a:xfrm>
            <a:off x="1825381" y="1802726"/>
            <a:ext cx="3508189" cy="938719"/>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Vegetable Based Dishes</a:t>
            </a:r>
          </a:p>
          <a:p>
            <a:pPr lvl="0"/>
            <a:r>
              <a:rPr lang="en-GB" sz="1100" b="1" dirty="0">
                <a:solidFill>
                  <a:srgbClr val="646C86"/>
                </a:solidFill>
                <a:latin typeface="Palatino Linotype" panose="02040502050505030304" pitchFamily="18" charset="0"/>
                <a:cs typeface="Calibri" panose="020F0502020204030204" pitchFamily="34" charset="0"/>
              </a:rPr>
              <a:t>Parmesan Choux</a:t>
            </a:r>
          </a:p>
          <a:p>
            <a:pPr lvl="0"/>
            <a:r>
              <a:rPr lang="en-GB" sz="1100" dirty="0">
                <a:solidFill>
                  <a:srgbClr val="646C86"/>
                </a:solidFill>
                <a:latin typeface="Palatino Linotype" panose="02040502050505030304" pitchFamily="18" charset="0"/>
                <a:cs typeface="Calibri" panose="020F0502020204030204" pitchFamily="34" charset="0"/>
              </a:rPr>
              <a:t>Aubergine </a:t>
            </a:r>
            <a:r>
              <a:rPr lang="en-GB" sz="1100" dirty="0" err="1">
                <a:solidFill>
                  <a:srgbClr val="646C86"/>
                </a:solidFill>
                <a:latin typeface="Palatino Linotype" panose="02040502050505030304" pitchFamily="18" charset="0"/>
                <a:cs typeface="Calibri" panose="020F0502020204030204" pitchFamily="34" charset="0"/>
              </a:rPr>
              <a:t>Caponata</a:t>
            </a:r>
            <a:r>
              <a:rPr lang="en-GB" sz="1100" dirty="0">
                <a:solidFill>
                  <a:srgbClr val="646C86"/>
                </a:solidFill>
                <a:latin typeface="Palatino Linotype" panose="02040502050505030304" pitchFamily="18" charset="0"/>
                <a:cs typeface="Calibri" panose="020F0502020204030204" pitchFamily="34" charset="0"/>
              </a:rPr>
              <a:t> and Green Olive Tapenade </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Black Truffle and Camembert Soufflé </a:t>
            </a: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Chargrilled Asparagus and Quails Eggs</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Sauce Hollandaise</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39526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148845"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88 FOOD STATIONS/GRAZING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3006090" cy="5001369"/>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SAVOURY </a:t>
            </a:r>
            <a:r>
              <a:rPr lang="en-GB" sz="1100" b="1" dirty="0" smtClean="0">
                <a:solidFill>
                  <a:srgbClr val="89060F"/>
                </a:solidFill>
                <a:latin typeface="Palatino Linotype" panose="02040502050505030304" pitchFamily="18" charset="0"/>
                <a:cs typeface="Calibri" panose="020F0502020204030204" pitchFamily="34" charset="0"/>
              </a:rPr>
              <a:t>IDEAS</a:t>
            </a: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Sliders Station</a:t>
            </a:r>
          </a:p>
          <a:p>
            <a:r>
              <a:rPr lang="en-GB" sz="1100" b="1" dirty="0">
                <a:solidFill>
                  <a:srgbClr val="646C86"/>
                </a:solidFill>
                <a:latin typeface="Palatino Linotype" panose="02040502050505030304" pitchFamily="18" charset="0"/>
                <a:cs typeface="Calibri" panose="020F0502020204030204" pitchFamily="34" charset="0"/>
              </a:rPr>
              <a:t>Angus Beef Sliders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Marinated Chargrilled Chicken Sliders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Chickpea and Sweet Potato Pattie </a:t>
            </a:r>
            <a:r>
              <a:rPr lang="en-GB" sz="1100" b="1" dirty="0" smtClean="0">
                <a:solidFill>
                  <a:srgbClr val="646C86"/>
                </a:solidFill>
                <a:latin typeface="Palatino Linotype" panose="02040502050505030304" pitchFamily="18" charset="0"/>
                <a:cs typeface="Calibri" panose="020F0502020204030204" pitchFamily="34" charset="0"/>
              </a:rPr>
              <a:t/>
            </a:r>
            <a:br>
              <a:rPr lang="en-GB" sz="1100" b="1" dirty="0" smtClean="0">
                <a:solidFill>
                  <a:srgbClr val="646C86"/>
                </a:solidFill>
                <a:latin typeface="Palatino Linotype" panose="02040502050505030304" pitchFamily="18" charset="0"/>
                <a:cs typeface="Calibri" panose="020F0502020204030204" pitchFamily="34" charset="0"/>
              </a:rPr>
            </a:br>
            <a:r>
              <a:rPr lang="en-GB" sz="1100" b="1" dirty="0" smtClean="0">
                <a:solidFill>
                  <a:srgbClr val="646C86"/>
                </a:solidFill>
                <a:latin typeface="Palatino Linotype" panose="02040502050505030304" pitchFamily="18" charset="0"/>
                <a:cs typeface="Calibri" panose="020F0502020204030204" pitchFamily="34" charset="0"/>
              </a:rPr>
              <a:t>Sliders </a:t>
            </a:r>
            <a:r>
              <a:rPr lang="en-GB" sz="1100" b="1" dirty="0">
                <a:solidFill>
                  <a:srgbClr val="646C86"/>
                </a:solidFill>
                <a:latin typeface="Palatino Linotype" panose="02040502050505030304" pitchFamily="18" charset="0"/>
                <a:cs typeface="Calibri" panose="020F0502020204030204" pitchFamily="34" charset="0"/>
              </a:rPr>
              <a:t>(v)</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cs typeface="Calibri" panose="020F0502020204030204" pitchFamily="34" charset="0"/>
              </a:rPr>
              <a:t>Served with Béarnaise, Spicy Tomato Relish, Horseradish and </a:t>
            </a:r>
            <a:r>
              <a:rPr lang="en-GB" sz="1100" dirty="0" smtClean="0">
                <a:solidFill>
                  <a:srgbClr val="646C86"/>
                </a:solidFill>
                <a:latin typeface="Palatino Linotype" panose="02040502050505030304" pitchFamily="18" charset="0"/>
                <a:cs typeface="Calibri" panose="020F0502020204030204" pitchFamily="34" charset="0"/>
              </a:rPr>
              <a:t>Mustard</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Salad Bar</a:t>
            </a:r>
          </a:p>
          <a:p>
            <a:r>
              <a:rPr lang="en-GB" sz="1100" b="1" dirty="0">
                <a:solidFill>
                  <a:srgbClr val="646C86"/>
                </a:solidFill>
                <a:latin typeface="Palatino Linotype" panose="02040502050505030304" pitchFamily="18" charset="0"/>
                <a:cs typeface="Calibri" panose="020F0502020204030204" pitchFamily="34" charset="0"/>
              </a:rPr>
              <a:t>Feta, Broccoli and Beetroot (v)</a:t>
            </a:r>
          </a:p>
          <a:p>
            <a:r>
              <a:rPr lang="en-GB" sz="1100" dirty="0">
                <a:solidFill>
                  <a:srgbClr val="646C86"/>
                </a:solidFill>
                <a:latin typeface="Palatino Linotype" panose="02040502050505030304" pitchFamily="18" charset="0"/>
                <a:cs typeface="Calibri" panose="020F0502020204030204" pitchFamily="34" charset="0"/>
              </a:rPr>
              <a:t>Toasted Sunflower Seeds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Lentil and Roasted Vegetable Salad (v)</a:t>
            </a:r>
          </a:p>
          <a:p>
            <a:r>
              <a:rPr lang="en-GB" sz="1100" dirty="0">
                <a:solidFill>
                  <a:srgbClr val="646C86"/>
                </a:solidFill>
                <a:latin typeface="Palatino Linotype" panose="02040502050505030304" pitchFamily="18" charset="0"/>
                <a:cs typeface="Calibri" panose="020F0502020204030204" pitchFamily="34" charset="0"/>
              </a:rPr>
              <a:t>With Thyme Dressing</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Watercress and Rocket Salad (v)</a:t>
            </a:r>
          </a:p>
          <a:p>
            <a:r>
              <a:rPr lang="en-GB" sz="1100" dirty="0">
                <a:solidFill>
                  <a:srgbClr val="646C86"/>
                </a:solidFill>
                <a:latin typeface="Palatino Linotype" panose="02040502050505030304" pitchFamily="18" charset="0"/>
                <a:cs typeface="Calibri" panose="020F0502020204030204" pitchFamily="34" charset="0"/>
              </a:rPr>
              <a:t>Blood Orange and Croutons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Saffron Rice Salad (v)</a:t>
            </a:r>
          </a:p>
          <a:p>
            <a:r>
              <a:rPr lang="en-GB" sz="1100" dirty="0">
                <a:solidFill>
                  <a:srgbClr val="646C86"/>
                </a:solidFill>
                <a:latin typeface="Palatino Linotype" panose="02040502050505030304" pitchFamily="18" charset="0"/>
                <a:cs typeface="Calibri" panose="020F0502020204030204" pitchFamily="34" charset="0"/>
              </a:rPr>
              <a:t>Toasted Almonds, Peas and Pomegranate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Heritage Tomato, Asparagus and </a:t>
            </a:r>
            <a:r>
              <a:rPr lang="en-GB" sz="1100" b="1" dirty="0" err="1">
                <a:solidFill>
                  <a:srgbClr val="646C86"/>
                </a:solidFill>
                <a:latin typeface="Palatino Linotype" panose="02040502050505030304" pitchFamily="18" charset="0"/>
                <a:cs typeface="Calibri" panose="020F0502020204030204" pitchFamily="34" charset="0"/>
              </a:rPr>
              <a:t>Burrata</a:t>
            </a:r>
            <a:r>
              <a:rPr lang="en-GB" sz="1100" b="1" dirty="0">
                <a:solidFill>
                  <a:srgbClr val="646C86"/>
                </a:solidFill>
                <a:latin typeface="Palatino Linotype" panose="02040502050505030304" pitchFamily="18" charset="0"/>
                <a:cs typeface="Calibri" panose="020F0502020204030204" pitchFamily="34" charset="0"/>
              </a:rPr>
              <a:t> (v)</a:t>
            </a:r>
          </a:p>
          <a:p>
            <a:r>
              <a:rPr lang="en-GB" sz="1100" dirty="0">
                <a:solidFill>
                  <a:srgbClr val="646C86"/>
                </a:solidFill>
                <a:latin typeface="Palatino Linotype" panose="02040502050505030304" pitchFamily="18" charset="0"/>
                <a:cs typeface="Calibri" panose="020F0502020204030204" pitchFamily="34" charset="0"/>
              </a:rPr>
              <a:t>Basil Dressing</a:t>
            </a: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860350" y="1806596"/>
            <a:ext cx="3110429" cy="3308598"/>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Coastal Waters</a:t>
            </a:r>
          </a:p>
          <a:p>
            <a:r>
              <a:rPr lang="en-GB" sz="1100" b="1" dirty="0">
                <a:solidFill>
                  <a:srgbClr val="646C86"/>
                </a:solidFill>
                <a:latin typeface="Palatino Linotype" panose="02040502050505030304" pitchFamily="18" charset="0"/>
                <a:cs typeface="Calibri" panose="020F0502020204030204" pitchFamily="34" charset="0"/>
              </a:rPr>
              <a:t>Dorset Crab Cakes</a:t>
            </a:r>
          </a:p>
          <a:p>
            <a:r>
              <a:rPr lang="en-GB" sz="1100" dirty="0">
                <a:solidFill>
                  <a:srgbClr val="646C86"/>
                </a:solidFill>
                <a:latin typeface="Palatino Linotype" panose="02040502050505030304" pitchFamily="18" charset="0"/>
                <a:cs typeface="Calibri" panose="020F0502020204030204" pitchFamily="34" charset="0"/>
              </a:rPr>
              <a:t>Saffron Crème Fraiche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Billingsgate Haddock and Spinach Pie</a:t>
            </a:r>
          </a:p>
          <a:p>
            <a:r>
              <a:rPr lang="en-GB" sz="1100" dirty="0">
                <a:solidFill>
                  <a:srgbClr val="646C86"/>
                </a:solidFill>
                <a:latin typeface="Palatino Linotype" panose="02040502050505030304" pitchFamily="18" charset="0"/>
                <a:cs typeface="Calibri" panose="020F0502020204030204" pitchFamily="34" charset="0"/>
              </a:rPr>
              <a:t>Cheesy Mustard Potato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Cornish Seabass</a:t>
            </a:r>
          </a:p>
          <a:p>
            <a:r>
              <a:rPr lang="en-GB" sz="1100" dirty="0">
                <a:solidFill>
                  <a:srgbClr val="646C86"/>
                </a:solidFill>
                <a:latin typeface="Palatino Linotype" panose="02040502050505030304" pitchFamily="18" charset="0"/>
                <a:cs typeface="Calibri" panose="020F0502020204030204" pitchFamily="34" charset="0"/>
              </a:rPr>
              <a:t>Rock Samphire, Tarragon Béarnaise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Skewers Selection</a:t>
            </a:r>
          </a:p>
          <a:p>
            <a:r>
              <a:rPr lang="en-GB" sz="1100" b="1" dirty="0">
                <a:solidFill>
                  <a:srgbClr val="646C86"/>
                </a:solidFill>
                <a:latin typeface="Palatino Linotype" panose="02040502050505030304" pitchFamily="18" charset="0"/>
                <a:cs typeface="Calibri" panose="020F0502020204030204" pitchFamily="34" charset="0"/>
              </a:rPr>
              <a:t>King Prawn and Mango</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Grilled Beef with Mushroom and Tomato</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Chicken Satay</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Fried </a:t>
            </a:r>
            <a:r>
              <a:rPr lang="en-GB" sz="1100" b="1" dirty="0" smtClean="0">
                <a:solidFill>
                  <a:srgbClr val="646C86"/>
                </a:solidFill>
                <a:latin typeface="Palatino Linotype" panose="02040502050505030304" pitchFamily="18" charset="0"/>
                <a:cs typeface="Calibri" panose="020F0502020204030204" pitchFamily="34" charset="0"/>
              </a:rPr>
              <a:t>Halloumi</a:t>
            </a:r>
            <a:r>
              <a:rPr lang="en-GB" sz="1100" b="1" dirty="0">
                <a:solidFill>
                  <a:srgbClr val="646C86"/>
                </a:solidFill>
                <a:latin typeface="Palatino Linotype" panose="02040502050505030304" pitchFamily="18" charset="0"/>
                <a:cs typeface="Calibri" panose="020F0502020204030204" pitchFamily="34" charset="0"/>
              </a:rPr>
              <a:t>, Courgette and Aubergine (v)</a:t>
            </a:r>
          </a:p>
          <a:p>
            <a:endParaRPr lang="en-GB" sz="1100" dirty="0" smtClean="0">
              <a:solidFill>
                <a:srgbClr val="646C86"/>
              </a:solidFill>
              <a:latin typeface="Palatino Linotype" panose="02040502050505030304" pitchFamily="18"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636910"/>
            <a:ext cx="4831634" cy="3221089"/>
          </a:xfrm>
          <a:prstGeom prst="rect">
            <a:avLst/>
          </a:prstGeom>
        </p:spPr>
      </p:pic>
      <p:sp>
        <p:nvSpPr>
          <p:cNvPr id="4" name="Rectangle 3"/>
          <p:cNvSpPr/>
          <p:nvPr/>
        </p:nvSpPr>
        <p:spPr>
          <a:xfrm>
            <a:off x="5593915" y="6592521"/>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3" name="Rectangle 12"/>
          <p:cNvSpPr/>
          <p:nvPr/>
        </p:nvSpPr>
        <p:spPr>
          <a:xfrm>
            <a:off x="1825381" y="1802726"/>
            <a:ext cx="3508189" cy="1107996"/>
          </a:xfrm>
          <a:prstGeom prst="rect">
            <a:avLst/>
          </a:prstGeom>
        </p:spPr>
        <p:txBody>
          <a:bodyPr wrap="square">
            <a:spAutoFit/>
          </a:bodyPr>
          <a:lstStyle/>
          <a:p>
            <a:pPr lvl="0"/>
            <a:r>
              <a:rPr lang="en-GB" sz="1100" dirty="0">
                <a:solidFill>
                  <a:srgbClr val="646C86"/>
                </a:solidFill>
                <a:latin typeface="Palatino Linotype" panose="02040502050505030304" pitchFamily="18" charset="0"/>
                <a:cs typeface="Calibri" panose="020F0502020204030204" pitchFamily="34" charset="0"/>
              </a:rPr>
              <a:t>This menu offers an interesting variety of food stations from which your guests can choose a range of easy-to-eat dishes, to meet all tastes.</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dirty="0">
                <a:solidFill>
                  <a:srgbClr val="646C86"/>
                </a:solidFill>
                <a:latin typeface="Palatino Linotype" panose="02040502050505030304" pitchFamily="18" charset="0"/>
                <a:cs typeface="Calibri" panose="020F0502020204030204" pitchFamily="34" charset="0"/>
              </a:rPr>
              <a:t>We invite you to choose 3 savoury stations plus 1 dessert.</a:t>
            </a: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Wild Rice with Broccoli Florets</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Toasted Almonds</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98084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148845"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88 FOOD STATIONS/GRAZING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382848" y="1809611"/>
            <a:ext cx="3006090" cy="4154984"/>
          </a:xfrm>
          <a:prstGeom prst="rect">
            <a:avLst/>
          </a:prstGeom>
          <a:noFill/>
        </p:spPr>
        <p:txBody>
          <a:bodyPr wrap="square" rtlCol="0">
            <a:spAutoFit/>
          </a:bodyPr>
          <a:lstStyle/>
          <a:p>
            <a:r>
              <a:rPr lang="en-GB" sz="1100" b="1" dirty="0" smtClean="0">
                <a:solidFill>
                  <a:srgbClr val="89060F"/>
                </a:solidFill>
                <a:latin typeface="Palatino Linotype" panose="02040502050505030304" pitchFamily="18" charset="0"/>
                <a:cs typeface="Calibri" panose="020F0502020204030204" pitchFamily="34" charset="0"/>
              </a:rPr>
              <a:t>Best of British</a:t>
            </a:r>
          </a:p>
          <a:p>
            <a:r>
              <a:rPr lang="en-GB" sz="1100" b="1" dirty="0" smtClean="0">
                <a:solidFill>
                  <a:srgbClr val="646C86"/>
                </a:solidFill>
                <a:latin typeface="Palatino Linotype" panose="02040502050505030304" pitchFamily="18" charset="0"/>
                <a:cs typeface="Calibri" panose="020F0502020204030204" pitchFamily="34" charset="0"/>
              </a:rPr>
              <a:t>Rare Fillet of Hereford Beef</a:t>
            </a:r>
          </a:p>
          <a:p>
            <a:r>
              <a:rPr lang="en-GB" sz="1100" dirty="0" smtClean="0">
                <a:solidFill>
                  <a:srgbClr val="646C86"/>
                </a:solidFill>
                <a:latin typeface="Palatino Linotype" panose="02040502050505030304" pitchFamily="18" charset="0"/>
                <a:cs typeface="Calibri" panose="020F0502020204030204" pitchFamily="34" charset="0"/>
              </a:rPr>
              <a:t>Carved by Uniformed Chefs into Mini Brioche Buns</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Norfolk Asparagus (v)</a:t>
            </a:r>
          </a:p>
          <a:p>
            <a:r>
              <a:rPr lang="en-GB" sz="1100" dirty="0" err="1" smtClean="0">
                <a:solidFill>
                  <a:srgbClr val="646C86"/>
                </a:solidFill>
                <a:latin typeface="Palatino Linotype" panose="02040502050505030304" pitchFamily="18" charset="0"/>
                <a:cs typeface="Calibri" panose="020F0502020204030204" pitchFamily="34" charset="0"/>
              </a:rPr>
              <a:t>Laverstoke</a:t>
            </a:r>
            <a:r>
              <a:rPr lang="en-GB" sz="1100" dirty="0" smtClean="0">
                <a:solidFill>
                  <a:srgbClr val="646C86"/>
                </a:solidFill>
                <a:latin typeface="Palatino Linotype" panose="02040502050505030304" pitchFamily="18" charset="0"/>
                <a:cs typeface="Calibri" panose="020F0502020204030204" pitchFamily="34" charset="0"/>
              </a:rPr>
              <a:t> Mozzarella and Basil Oil</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Smoked Trout</a:t>
            </a:r>
          </a:p>
          <a:p>
            <a:r>
              <a:rPr lang="en-GB" sz="1100" dirty="0" smtClean="0">
                <a:solidFill>
                  <a:srgbClr val="646C86"/>
                </a:solidFill>
                <a:latin typeface="Palatino Linotype" panose="02040502050505030304" pitchFamily="18" charset="0"/>
                <a:cs typeface="Calibri" panose="020F0502020204030204" pitchFamily="34" charset="0"/>
              </a:rPr>
              <a:t>Served with Broad Bean and Pea Salad, Citrus </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Best of Scotland </a:t>
            </a:r>
          </a:p>
          <a:p>
            <a:r>
              <a:rPr lang="en-GB" sz="1100" b="1" dirty="0">
                <a:solidFill>
                  <a:srgbClr val="646C86"/>
                </a:solidFill>
                <a:latin typeface="Palatino Linotype" panose="02040502050505030304" pitchFamily="18" charset="0"/>
                <a:cs typeface="Calibri" panose="020F0502020204030204" pitchFamily="34" charset="0"/>
              </a:rPr>
              <a:t>Arbroath Smoked Kedgeree</a:t>
            </a:r>
          </a:p>
          <a:p>
            <a:r>
              <a:rPr lang="en-GB" sz="1100" dirty="0">
                <a:solidFill>
                  <a:srgbClr val="646C86"/>
                </a:solidFill>
                <a:latin typeface="Palatino Linotype" panose="02040502050505030304" pitchFamily="18" charset="0"/>
                <a:cs typeface="Calibri" panose="020F0502020204030204" pitchFamily="34" charset="0"/>
              </a:rPr>
              <a:t>Apple and Chicory Salad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Wild Mushroom Salad (v) </a:t>
            </a:r>
          </a:p>
          <a:p>
            <a:r>
              <a:rPr lang="en-GB" sz="1100" dirty="0">
                <a:solidFill>
                  <a:srgbClr val="646C86"/>
                </a:solidFill>
                <a:latin typeface="Palatino Linotype" panose="02040502050505030304" pitchFamily="18" charset="0"/>
                <a:cs typeface="Calibri" panose="020F0502020204030204" pitchFamily="34" charset="0"/>
              </a:rPr>
              <a:t>With Chanterelles and Croutons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Smoked Venison</a:t>
            </a:r>
          </a:p>
          <a:p>
            <a:r>
              <a:rPr lang="en-GB" sz="1100" dirty="0">
                <a:solidFill>
                  <a:srgbClr val="646C86"/>
                </a:solidFill>
                <a:latin typeface="Palatino Linotype" panose="02040502050505030304" pitchFamily="18" charset="0"/>
                <a:cs typeface="Calibri" panose="020F0502020204030204" pitchFamily="34" charset="0"/>
              </a:rPr>
              <a:t>Thyme Roasted Butternut and Baby Beets </a:t>
            </a: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423479" y="1797434"/>
            <a:ext cx="3266436" cy="3647152"/>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Best of Wales</a:t>
            </a:r>
          </a:p>
          <a:p>
            <a:r>
              <a:rPr lang="en-GB" sz="1100" b="1" dirty="0">
                <a:solidFill>
                  <a:srgbClr val="646C86"/>
                </a:solidFill>
                <a:latin typeface="Palatino Linotype" panose="02040502050505030304" pitchFamily="18" charset="0"/>
                <a:cs typeface="Calibri" panose="020F0502020204030204" pitchFamily="34" charset="0"/>
              </a:rPr>
              <a:t>Cannon of Carmarthenshire Lamb (Carved by Uniformed Chefs)</a:t>
            </a:r>
          </a:p>
          <a:p>
            <a:r>
              <a:rPr lang="en-GB" sz="1100" dirty="0">
                <a:solidFill>
                  <a:srgbClr val="646C86"/>
                </a:solidFill>
                <a:latin typeface="Palatino Linotype" panose="02040502050505030304" pitchFamily="18" charset="0"/>
                <a:cs typeface="Calibri" panose="020F0502020204030204" pitchFamily="34" charset="0"/>
              </a:rPr>
              <a:t>Served with Leek and New Potato Salad</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Smoked Mackerel</a:t>
            </a:r>
          </a:p>
          <a:p>
            <a:r>
              <a:rPr lang="en-GB" sz="1100" dirty="0">
                <a:solidFill>
                  <a:srgbClr val="646C86"/>
                </a:solidFill>
                <a:latin typeface="Palatino Linotype" panose="02040502050505030304" pitchFamily="18" charset="0"/>
                <a:cs typeface="Calibri" panose="020F0502020204030204" pitchFamily="34" charset="0"/>
              </a:rPr>
              <a:t>Little Gem, Cherry Tomato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Caramelised Leek and Caerphilly Tartlet (v) </a:t>
            </a:r>
          </a:p>
          <a:p>
            <a:r>
              <a:rPr lang="en-GB" sz="1100" dirty="0">
                <a:solidFill>
                  <a:srgbClr val="646C86"/>
                </a:solidFill>
                <a:latin typeface="Palatino Linotype" panose="02040502050505030304" pitchFamily="18" charset="0"/>
                <a:cs typeface="Calibri" panose="020F0502020204030204" pitchFamily="34" charset="0"/>
              </a:rPr>
              <a:t>Chive Crème </a:t>
            </a:r>
            <a:r>
              <a:rPr lang="en-GB" sz="1100" dirty="0" err="1">
                <a:solidFill>
                  <a:srgbClr val="646C86"/>
                </a:solidFill>
                <a:latin typeface="Palatino Linotype" panose="02040502050505030304" pitchFamily="18" charset="0"/>
                <a:cs typeface="Calibri" panose="020F0502020204030204" pitchFamily="34" charset="0"/>
              </a:rPr>
              <a:t>Fraîche</a:t>
            </a:r>
            <a:r>
              <a:rPr lang="en-GB" sz="1100" dirty="0">
                <a:solidFill>
                  <a:srgbClr val="646C86"/>
                </a:solidFill>
                <a:latin typeface="Palatino Linotype" panose="02040502050505030304" pitchFamily="18" charset="0"/>
                <a:cs typeface="Calibri" panose="020F0502020204030204" pitchFamily="34" charset="0"/>
              </a:rPr>
              <a:t> </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Best of Ireland</a:t>
            </a:r>
          </a:p>
          <a:p>
            <a:r>
              <a:rPr lang="en-GB" sz="1100" b="1" dirty="0">
                <a:solidFill>
                  <a:srgbClr val="646C86"/>
                </a:solidFill>
                <a:latin typeface="Palatino Linotype" panose="02040502050505030304" pitchFamily="18" charset="0"/>
                <a:cs typeface="Calibri" panose="020F0502020204030204" pitchFamily="34" charset="0"/>
              </a:rPr>
              <a:t>Smoked Salmon and Chives</a:t>
            </a:r>
          </a:p>
          <a:p>
            <a:r>
              <a:rPr lang="en-GB" sz="1100" dirty="0">
                <a:solidFill>
                  <a:srgbClr val="646C86"/>
                </a:solidFill>
                <a:latin typeface="Palatino Linotype" panose="02040502050505030304" pitchFamily="18" charset="0"/>
                <a:cs typeface="Calibri" panose="020F0502020204030204" pitchFamily="34" charset="0"/>
              </a:rPr>
              <a:t>Soda Bread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Beef and Stout Pie</a:t>
            </a:r>
          </a:p>
          <a:p>
            <a:r>
              <a:rPr lang="en-GB" sz="1100" dirty="0">
                <a:solidFill>
                  <a:srgbClr val="646C86"/>
                </a:solidFill>
                <a:latin typeface="Palatino Linotype" panose="02040502050505030304" pitchFamily="18" charset="0"/>
                <a:cs typeface="Calibri" panose="020F0502020204030204" pitchFamily="34" charset="0"/>
              </a:rPr>
              <a:t>Champ Potato Topping </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Heritage Carrot with Bean and Fennel Salad (v) </a:t>
            </a:r>
          </a:p>
          <a:p>
            <a:r>
              <a:rPr lang="en-GB" sz="1100" dirty="0">
                <a:solidFill>
                  <a:srgbClr val="646C86"/>
                </a:solidFill>
                <a:latin typeface="Palatino Linotype" panose="02040502050505030304" pitchFamily="18" charset="0"/>
                <a:cs typeface="Calibri" panose="020F0502020204030204" pitchFamily="34" charset="0"/>
              </a:rPr>
              <a:t>Hazelnut Dressing </a:t>
            </a:r>
          </a:p>
          <a:p>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33043"/>
            <a:ext cx="4831632" cy="3221088"/>
          </a:xfrm>
          <a:prstGeom prst="rect">
            <a:avLst/>
          </a:prstGeom>
        </p:spPr>
      </p:pic>
      <p:sp>
        <p:nvSpPr>
          <p:cNvPr id="4" name="Rectangle 3"/>
          <p:cNvSpPr/>
          <p:nvPr/>
        </p:nvSpPr>
        <p:spPr>
          <a:xfrm>
            <a:off x="5593915" y="6592521"/>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3" name="Rectangle 12"/>
          <p:cNvSpPr/>
          <p:nvPr/>
        </p:nvSpPr>
        <p:spPr>
          <a:xfrm>
            <a:off x="1825381" y="1802726"/>
            <a:ext cx="3508189" cy="1277273"/>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Pulled Pork</a:t>
            </a:r>
          </a:p>
          <a:p>
            <a:pPr lvl="0"/>
            <a:r>
              <a:rPr lang="en-GB" sz="1100" b="1" dirty="0">
                <a:solidFill>
                  <a:srgbClr val="646C86"/>
                </a:solidFill>
                <a:latin typeface="Palatino Linotype" panose="02040502050505030304" pitchFamily="18" charset="0"/>
                <a:cs typeface="Calibri" panose="020F0502020204030204" pitchFamily="34" charset="0"/>
              </a:rPr>
              <a:t>Slow Cooked Gloucester Old Spot </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dirty="0">
                <a:solidFill>
                  <a:srgbClr val="646C86"/>
                </a:solidFill>
                <a:latin typeface="Palatino Linotype" panose="02040502050505030304" pitchFamily="18" charset="0"/>
                <a:cs typeface="Calibri" panose="020F0502020204030204" pitchFamily="34" charset="0"/>
              </a:rPr>
              <a:t>Served in Ciabatta Rolls with:</a:t>
            </a:r>
          </a:p>
          <a:p>
            <a:pPr lvl="0"/>
            <a:r>
              <a:rPr lang="en-GB" sz="1100" dirty="0">
                <a:solidFill>
                  <a:srgbClr val="646C86"/>
                </a:solidFill>
                <a:latin typeface="Palatino Linotype" panose="02040502050505030304" pitchFamily="18" charset="0"/>
                <a:cs typeface="Calibri" panose="020F0502020204030204" pitchFamily="34" charset="0"/>
              </a:rPr>
              <a:t>Caramelised Apple; Sage Salsa; </a:t>
            </a:r>
            <a:r>
              <a:rPr lang="en-GB" sz="1100" dirty="0" err="1">
                <a:solidFill>
                  <a:srgbClr val="646C86"/>
                </a:solidFill>
                <a:latin typeface="Palatino Linotype" panose="02040502050505030304" pitchFamily="18" charset="0"/>
                <a:cs typeface="Calibri" panose="020F0502020204030204" pitchFamily="34" charset="0"/>
              </a:rPr>
              <a:t>Cepe</a:t>
            </a:r>
            <a:r>
              <a:rPr lang="en-GB" sz="1100" dirty="0">
                <a:solidFill>
                  <a:srgbClr val="646C86"/>
                </a:solidFill>
                <a:latin typeface="Palatino Linotype" panose="02040502050505030304" pitchFamily="18" charset="0"/>
                <a:cs typeface="Calibri" panose="020F0502020204030204" pitchFamily="34" charset="0"/>
              </a:rPr>
              <a:t> Mustard</a:t>
            </a:r>
          </a:p>
          <a:p>
            <a:pPr lvl="0"/>
            <a:r>
              <a:rPr lang="en-GB" sz="1100" dirty="0">
                <a:solidFill>
                  <a:srgbClr val="646C86"/>
                </a:solidFill>
                <a:latin typeface="Palatino Linotype" panose="02040502050505030304" pitchFamily="18" charset="0"/>
                <a:cs typeface="Calibri" panose="020F0502020204030204" pitchFamily="34" charset="0"/>
              </a:rPr>
              <a:t>Carrot and Celeriac Coleslaw </a:t>
            </a:r>
          </a:p>
          <a:p>
            <a:pPr lvl="0"/>
            <a:endParaRPr lang="en-GB" sz="1100" dirty="0">
              <a:solidFill>
                <a:srgbClr val="646C86"/>
              </a:solidFill>
              <a:latin typeface="Palatino Linotype" panose="02040502050505030304" pitchFamily="18" charset="0"/>
              <a:cs typeface="Calibri" panose="020F0502020204030204" pitchFamily="34" charset="0"/>
            </a:endParaRP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Best of British</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Rare Fillet of Hereford Beef Carved by Uniformed Chefs on the Buffet</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22717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148845"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88 FOOD STATIONS/GRAZING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3006090" cy="3985706"/>
          </a:xfrm>
          <a:prstGeom prst="rect">
            <a:avLst/>
          </a:prstGeom>
          <a:noFill/>
        </p:spPr>
        <p:txBody>
          <a:bodyPr wrap="square" rtlCol="0">
            <a:spAutoFit/>
          </a:bodyPr>
          <a:lstStyle/>
          <a:p>
            <a:r>
              <a:rPr lang="en-GB" sz="1100" b="1" dirty="0">
                <a:solidFill>
                  <a:srgbClr val="646C86"/>
                </a:solidFill>
                <a:latin typeface="Palatino Linotype" panose="02040502050505030304" pitchFamily="18" charset="0"/>
                <a:cs typeface="Calibri" panose="020F0502020204030204" pitchFamily="34" charset="0"/>
              </a:rPr>
              <a:t>Champagne and Raspberry Jellies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Eton Mess </a:t>
            </a:r>
            <a:r>
              <a:rPr lang="en-GB" sz="1100" b="1" dirty="0" smtClean="0">
                <a:solidFill>
                  <a:srgbClr val="646C86"/>
                </a:solidFill>
                <a:latin typeface="Palatino Linotype" panose="02040502050505030304" pitchFamily="18" charset="0"/>
                <a:cs typeface="Calibri" panose="020F0502020204030204" pitchFamily="34" charset="0"/>
              </a:rPr>
              <a:t>Miniatures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Dessert Frivolities</a:t>
            </a:r>
          </a:p>
          <a:p>
            <a:r>
              <a:rPr lang="en-GB" sz="1100" dirty="0">
                <a:solidFill>
                  <a:srgbClr val="646C86"/>
                </a:solidFill>
                <a:latin typeface="Palatino Linotype" panose="02040502050505030304" pitchFamily="18" charset="0"/>
                <a:cs typeface="Calibri" panose="020F0502020204030204" pitchFamily="34" charset="0"/>
              </a:rPr>
              <a:t>Passed round to the guests by our waitresses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Fresh Fruit Sorbet Pearls</a:t>
            </a:r>
          </a:p>
          <a:p>
            <a:r>
              <a:rPr lang="en-GB" sz="1100" dirty="0">
                <a:solidFill>
                  <a:srgbClr val="646C86"/>
                </a:solidFill>
                <a:latin typeface="Palatino Linotype" panose="02040502050505030304" pitchFamily="18" charset="0"/>
                <a:cs typeface="Calibri" panose="020F0502020204030204" pitchFamily="34" charset="0"/>
              </a:rPr>
              <a:t>Dipped in White and Dark Chocolate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Cheesecake Selection</a:t>
            </a:r>
          </a:p>
          <a:p>
            <a:r>
              <a:rPr lang="en-GB" sz="1100" dirty="0">
                <a:solidFill>
                  <a:srgbClr val="646C86"/>
                </a:solidFill>
                <a:latin typeface="Palatino Linotype" panose="02040502050505030304" pitchFamily="18" charset="0"/>
                <a:cs typeface="Calibri" panose="020F0502020204030204" pitchFamily="34" charset="0"/>
              </a:rPr>
              <a:t>Mango and Passion Fruit</a:t>
            </a:r>
          </a:p>
          <a:p>
            <a:r>
              <a:rPr lang="en-GB" sz="1100" dirty="0">
                <a:solidFill>
                  <a:srgbClr val="646C86"/>
                </a:solidFill>
                <a:latin typeface="Palatino Linotype" panose="02040502050505030304" pitchFamily="18" charset="0"/>
                <a:cs typeface="Calibri" panose="020F0502020204030204" pitchFamily="34" charset="0"/>
              </a:rPr>
              <a:t>Raspberry and </a:t>
            </a:r>
            <a:r>
              <a:rPr lang="en-GB" sz="1100" dirty="0" smtClean="0">
                <a:solidFill>
                  <a:srgbClr val="646C86"/>
                </a:solidFill>
                <a:latin typeface="Palatino Linotype" panose="02040502050505030304" pitchFamily="18" charset="0"/>
                <a:cs typeface="Calibri" panose="020F0502020204030204" pitchFamily="34" charset="0"/>
              </a:rPr>
              <a:t>Tarragon</a:t>
            </a:r>
            <a:endParaRPr lang="en-GB" sz="1100" b="1"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Best of British</a:t>
            </a:r>
          </a:p>
          <a:p>
            <a:r>
              <a:rPr lang="en-GB" sz="1100" dirty="0">
                <a:solidFill>
                  <a:srgbClr val="646C86"/>
                </a:solidFill>
                <a:latin typeface="Palatino Linotype" panose="02040502050505030304" pitchFamily="18" charset="0"/>
                <a:cs typeface="Calibri" panose="020F0502020204030204" pitchFamily="34" charset="0"/>
              </a:rPr>
              <a:t>Mini Treacle and Lemon Tarts</a:t>
            </a:r>
          </a:p>
          <a:p>
            <a:r>
              <a:rPr lang="en-GB" sz="1100" dirty="0">
                <a:solidFill>
                  <a:srgbClr val="646C86"/>
                </a:solidFill>
                <a:latin typeface="Palatino Linotype" panose="02040502050505030304" pitchFamily="18" charset="0"/>
                <a:cs typeface="Calibri" panose="020F0502020204030204" pitchFamily="34" charset="0"/>
              </a:rPr>
              <a:t>Rhubarb Fool</a:t>
            </a:r>
          </a:p>
          <a:p>
            <a:r>
              <a:rPr lang="en-GB" sz="1100" dirty="0">
                <a:solidFill>
                  <a:srgbClr val="646C86"/>
                </a:solidFill>
                <a:latin typeface="Palatino Linotype" panose="02040502050505030304" pitchFamily="18" charset="0"/>
                <a:cs typeface="Calibri" panose="020F0502020204030204" pitchFamily="34" charset="0"/>
              </a:rPr>
              <a:t>Raspberry Meringues</a:t>
            </a:r>
          </a:p>
          <a:p>
            <a:r>
              <a:rPr lang="en-GB" sz="1100" dirty="0">
                <a:solidFill>
                  <a:srgbClr val="646C86"/>
                </a:solidFill>
                <a:latin typeface="Palatino Linotype" panose="02040502050505030304" pitchFamily="18" charset="0"/>
                <a:cs typeface="Calibri" panose="020F0502020204030204" pitchFamily="34" charset="0"/>
              </a:rPr>
              <a:t>Fresh Fruit Brochettes</a:t>
            </a:r>
          </a:p>
          <a:p>
            <a:endParaRPr lang="en-GB" sz="1100" b="1"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5" name="TextBox 14"/>
          <p:cNvSpPr txBox="1"/>
          <p:nvPr/>
        </p:nvSpPr>
        <p:spPr>
          <a:xfrm>
            <a:off x="8423479" y="1797434"/>
            <a:ext cx="3266436" cy="3816429"/>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Exotic Fruits and Farmhouse Cheeses</a:t>
            </a:r>
          </a:p>
          <a:p>
            <a:r>
              <a:rPr lang="en-GB" sz="1100" dirty="0">
                <a:solidFill>
                  <a:srgbClr val="646C86"/>
                </a:solidFill>
                <a:latin typeface="Palatino Linotype" panose="02040502050505030304" pitchFamily="18" charset="0"/>
                <a:cs typeface="Calibri" panose="020F0502020204030204" pitchFamily="34" charset="0"/>
              </a:rPr>
              <a:t>A centrepiece display of seven farmhouse British cheeses, presented with an abundance of fresh fruits, chutneys and savoury biscuits.</a:t>
            </a:r>
          </a:p>
          <a:p>
            <a:endParaRPr lang="en-GB" sz="1100" b="1" dirty="0">
              <a:solidFill>
                <a:srgbClr val="89060F"/>
              </a:solidFill>
              <a:latin typeface="Palatino Linotype" panose="02040502050505030304" pitchFamily="18" charset="0"/>
              <a:cs typeface="Calibri" panose="020F0502020204030204" pitchFamily="34" charset="0"/>
            </a:endParaRP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Strawberries and Cream</a:t>
            </a:r>
          </a:p>
          <a:p>
            <a:r>
              <a:rPr lang="en-GB" sz="1100" dirty="0">
                <a:solidFill>
                  <a:srgbClr val="646C86"/>
                </a:solidFill>
                <a:latin typeface="Palatino Linotype" panose="02040502050505030304" pitchFamily="18" charset="0"/>
                <a:cs typeface="Calibri" panose="020F0502020204030204" pitchFamily="34" charset="0"/>
              </a:rPr>
              <a:t>For summertime events – an array of English strawberries and other berries served with whipped Devon cream and homemade </a:t>
            </a:r>
            <a:r>
              <a:rPr lang="en-GB" sz="1100" dirty="0" smtClean="0">
                <a:solidFill>
                  <a:srgbClr val="646C86"/>
                </a:solidFill>
                <a:latin typeface="Palatino Linotype" panose="02040502050505030304" pitchFamily="18" charset="0"/>
                <a:cs typeface="Calibri" panose="020F0502020204030204" pitchFamily="34" charset="0"/>
              </a:rPr>
              <a:t>meringues.</a:t>
            </a:r>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smtClean="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endParaRPr lang="en-GB" sz="1100"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rPr>
              <a:t> </a:t>
            </a: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a:p>
            <a:endParaRPr lang="en-GB" sz="1100" dirty="0">
              <a:solidFill>
                <a:srgbClr val="646C86"/>
              </a:solidFill>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13" name="Rectangle 12"/>
          <p:cNvSpPr/>
          <p:nvPr/>
        </p:nvSpPr>
        <p:spPr>
          <a:xfrm>
            <a:off x="1825381" y="1802726"/>
            <a:ext cx="3508189" cy="1954381"/>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DESSERT </a:t>
            </a:r>
            <a:r>
              <a:rPr lang="en-GB" sz="1100" b="1" dirty="0" smtClean="0">
                <a:solidFill>
                  <a:srgbClr val="89060F"/>
                </a:solidFill>
                <a:latin typeface="Palatino Linotype" panose="02040502050505030304" pitchFamily="18" charset="0"/>
                <a:cs typeface="Calibri" panose="020F0502020204030204" pitchFamily="34" charset="0"/>
              </a:rPr>
              <a:t>IDEAS</a:t>
            </a:r>
          </a:p>
          <a:p>
            <a:pPr lvl="0"/>
            <a:endParaRPr lang="en-GB" sz="1100" b="1" dirty="0">
              <a:solidFill>
                <a:srgbClr val="89060F"/>
              </a:solidFill>
              <a:latin typeface="Palatino Linotype" panose="02040502050505030304" pitchFamily="18" charset="0"/>
              <a:cs typeface="Calibri" panose="020F0502020204030204" pitchFamily="34" charset="0"/>
            </a:endParaRPr>
          </a:p>
          <a:p>
            <a:pPr lvl="0"/>
            <a:r>
              <a:rPr lang="en-GB" sz="1100" b="1" dirty="0">
                <a:solidFill>
                  <a:srgbClr val="89060F"/>
                </a:solidFill>
                <a:latin typeface="Palatino Linotype" panose="02040502050505030304" pitchFamily="18" charset="0"/>
                <a:cs typeface="Calibri" panose="020F0502020204030204" pitchFamily="34" charset="0"/>
              </a:rPr>
              <a:t>City of London Shots</a:t>
            </a:r>
          </a:p>
          <a:p>
            <a:pPr lvl="0"/>
            <a:r>
              <a:rPr lang="en-GB" sz="1100" b="1" dirty="0">
                <a:solidFill>
                  <a:srgbClr val="646C86"/>
                </a:solidFill>
                <a:latin typeface="Palatino Linotype" panose="02040502050505030304" pitchFamily="18" charset="0"/>
                <a:cs typeface="Calibri" panose="020F0502020204030204" pitchFamily="34" charset="0"/>
              </a:rPr>
              <a:t>A contemporary “skyscraper” display of shot glass desserts</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Mini Port and Plum Trifle</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Rich Chocolate Mousse with Gold Leaf</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478"/>
          <a:stretch/>
        </p:blipFill>
        <p:spPr>
          <a:xfrm>
            <a:off x="-2" y="3636911"/>
            <a:ext cx="4831634" cy="3234422"/>
          </a:xfrm>
          <a:prstGeom prst="rect">
            <a:avLst/>
          </a:prstGeom>
        </p:spPr>
      </p:pic>
      <p:sp>
        <p:nvSpPr>
          <p:cNvPr id="12" name="Rectangle 11"/>
          <p:cNvSpPr/>
          <p:nvPr/>
        </p:nvSpPr>
        <p:spPr>
          <a:xfrm>
            <a:off x="5593915" y="6440446"/>
            <a:ext cx="6096000" cy="430887"/>
          </a:xfrm>
          <a:prstGeom prst="rect">
            <a:avLst/>
          </a:prstGeom>
        </p:spPr>
        <p:txBody>
          <a:bodyPr>
            <a:spAutoFit/>
          </a:bodyPr>
          <a:lstStyle/>
          <a:p>
            <a:r>
              <a:rPr lang="en-GB" sz="1100" dirty="0">
                <a:solidFill>
                  <a:srgbClr val="89060F"/>
                </a:solidFill>
                <a:latin typeface="Palatino Linotype" panose="02040502050505030304" pitchFamily="18" charset="0"/>
              </a:rPr>
              <a:t>Add Pre-Dinner Canapes from £6.00 +VAT pp </a:t>
            </a:r>
          </a:p>
          <a:p>
            <a:r>
              <a:rPr lang="en-GB" sz="1100" dirty="0">
                <a:solidFill>
                  <a:srgbClr val="89060F"/>
                </a:solidFill>
                <a:latin typeface="Palatino Linotype" panose="02040502050505030304" pitchFamily="18" charset="0"/>
              </a:rPr>
              <a:t>(please contact us for further information)  </a:t>
            </a:r>
          </a:p>
        </p:txBody>
      </p:sp>
      <p:sp>
        <p:nvSpPr>
          <p:cNvPr id="17" name="TextBox 9"/>
          <p:cNvSpPr txBox="1"/>
          <p:nvPr/>
        </p:nvSpPr>
        <p:spPr>
          <a:xfrm>
            <a:off x="0" y="6440446"/>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Fresh Fruit Sorbet Pearls</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Dipped in White and Dark Chocolate</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22339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03984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89 THEMED FOOD STATIONS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3006090" cy="4832092"/>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SAVOURY </a:t>
            </a:r>
            <a:r>
              <a:rPr lang="en-GB" sz="1100" b="1" dirty="0" smtClean="0">
                <a:solidFill>
                  <a:srgbClr val="89060F"/>
                </a:solidFill>
                <a:latin typeface="Palatino Linotype" panose="02040502050505030304" pitchFamily="18" charset="0"/>
                <a:cs typeface="Calibri" panose="020F0502020204030204" pitchFamily="34" charset="0"/>
              </a:rPr>
              <a:t>IDEAS</a:t>
            </a: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The Spices of India</a:t>
            </a:r>
          </a:p>
          <a:p>
            <a:r>
              <a:rPr lang="en-GB" sz="1100" dirty="0">
                <a:solidFill>
                  <a:srgbClr val="646C86"/>
                </a:solidFill>
                <a:latin typeface="Palatino Linotype" panose="02040502050505030304" pitchFamily="18" charset="0"/>
                <a:cs typeface="Calibri" panose="020F0502020204030204" pitchFamily="34" charset="0"/>
              </a:rPr>
              <a:t>A palatial Indian spread decorated with eastern spices and pillared with huge urns of exotic fruits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Kashmiri Lamb with Fennel and Cardamom</a:t>
            </a:r>
          </a:p>
          <a:p>
            <a:r>
              <a:rPr lang="en-GB" sz="1100" dirty="0">
                <a:solidFill>
                  <a:srgbClr val="646C86"/>
                </a:solidFill>
                <a:latin typeface="Palatino Linotype" panose="02040502050505030304" pitchFamily="18" charset="0"/>
                <a:cs typeface="Calibri" panose="020F0502020204030204" pitchFamily="34" charset="0"/>
              </a:rPr>
              <a:t>Dressing with Pomegranate Seeds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Mughlai Chicken</a:t>
            </a:r>
          </a:p>
          <a:p>
            <a:r>
              <a:rPr lang="en-GB" sz="1100" dirty="0">
                <a:solidFill>
                  <a:srgbClr val="646C86"/>
                </a:solidFill>
                <a:latin typeface="Palatino Linotype" panose="02040502050505030304" pitchFamily="18" charset="0"/>
                <a:cs typeface="Calibri" panose="020F0502020204030204" pitchFamily="34" charset="0"/>
              </a:rPr>
              <a:t>With Almonds and Sultanas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err="1">
                <a:solidFill>
                  <a:srgbClr val="646C86"/>
                </a:solidFill>
                <a:latin typeface="Palatino Linotype" panose="02040502050505030304" pitchFamily="18" charset="0"/>
                <a:cs typeface="Calibri" panose="020F0502020204030204" pitchFamily="34" charset="0"/>
              </a:rPr>
              <a:t>Masoor</a:t>
            </a:r>
            <a:r>
              <a:rPr lang="en-GB" sz="1100" b="1" dirty="0">
                <a:solidFill>
                  <a:srgbClr val="646C86"/>
                </a:solidFill>
                <a:latin typeface="Palatino Linotype" panose="02040502050505030304" pitchFamily="18" charset="0"/>
                <a:cs typeface="Calibri" panose="020F0502020204030204" pitchFamily="34" charset="0"/>
              </a:rPr>
              <a:t> Dhal (v)</a:t>
            </a:r>
          </a:p>
          <a:p>
            <a:r>
              <a:rPr lang="en-GB" sz="1100" dirty="0">
                <a:solidFill>
                  <a:srgbClr val="646C86"/>
                </a:solidFill>
                <a:latin typeface="Palatino Linotype" panose="02040502050505030304" pitchFamily="18" charset="0"/>
                <a:cs typeface="Calibri" panose="020F0502020204030204" pitchFamily="34" charset="0"/>
              </a:rPr>
              <a:t>With Crispy Red Onion, Butternut and Cashews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Saffron Rice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Yoghurt Bread, Naan Bread and </a:t>
            </a:r>
            <a:r>
              <a:rPr lang="en-GB" sz="1100" b="1" dirty="0" err="1">
                <a:solidFill>
                  <a:srgbClr val="646C86"/>
                </a:solidFill>
                <a:latin typeface="Palatino Linotype" panose="02040502050505030304" pitchFamily="18" charset="0"/>
                <a:cs typeface="Calibri" panose="020F0502020204030204" pitchFamily="34" charset="0"/>
              </a:rPr>
              <a:t>Poppadoms</a:t>
            </a:r>
            <a:endParaRPr lang="en-GB" sz="1100" b="1" dirty="0">
              <a:solidFill>
                <a:srgbClr val="646C86"/>
              </a:solidFill>
              <a:latin typeface="Palatino Linotype" panose="02040502050505030304" pitchFamily="18" charset="0"/>
              <a:cs typeface="Calibri" panose="020F0502020204030204" pitchFamily="34" charset="0"/>
            </a:endParaRPr>
          </a:p>
          <a:p>
            <a:r>
              <a:rPr lang="en-GB" sz="1100" dirty="0">
                <a:solidFill>
                  <a:srgbClr val="646C86"/>
                </a:solidFill>
                <a:latin typeface="Palatino Linotype" panose="02040502050505030304" pitchFamily="18" charset="0"/>
                <a:cs typeface="Calibri" panose="020F0502020204030204" pitchFamily="34" charset="0"/>
              </a:rPr>
              <a:t>A Selection of Chutneys, Pickles and </a:t>
            </a:r>
            <a:r>
              <a:rPr lang="en-GB" sz="1100" dirty="0" smtClean="0">
                <a:solidFill>
                  <a:srgbClr val="646C86"/>
                </a:solidFill>
                <a:latin typeface="Palatino Linotype" panose="02040502050505030304" pitchFamily="18" charset="0"/>
                <a:cs typeface="Calibri" panose="020F0502020204030204" pitchFamily="34" charset="0"/>
              </a:rPr>
              <a:t>Accompaniments</a:t>
            </a:r>
          </a:p>
          <a:p>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89060F"/>
                </a:solidFill>
                <a:latin typeface="Palatino Linotype" panose="02040502050505030304" pitchFamily="18" charset="0"/>
                <a:cs typeface="Calibri" panose="020F0502020204030204" pitchFamily="34" charset="0"/>
              </a:rPr>
              <a:t>South American Carnival Roast</a:t>
            </a:r>
          </a:p>
          <a:p>
            <a:pPr lvl="0"/>
            <a:r>
              <a:rPr lang="en-GB" sz="1100" dirty="0">
                <a:solidFill>
                  <a:srgbClr val="646C86"/>
                </a:solidFill>
                <a:latin typeface="Palatino Linotype" panose="02040502050505030304" pitchFamily="18" charset="0"/>
                <a:cs typeface="Calibri" panose="020F0502020204030204" pitchFamily="34" charset="0"/>
              </a:rPr>
              <a:t>A Mardi Gras stall with chefs carving whole joints of meat on to wooden blocks and into a variety of speciality bread </a:t>
            </a:r>
            <a:r>
              <a:rPr lang="en-GB" sz="1100" dirty="0" smtClean="0">
                <a:solidFill>
                  <a:srgbClr val="646C86"/>
                </a:solidFill>
                <a:latin typeface="Palatino Linotype" panose="02040502050505030304" pitchFamily="18" charset="0"/>
                <a:cs typeface="Calibri" panose="020F0502020204030204" pitchFamily="34" charset="0"/>
              </a:rPr>
              <a:t>rolls</a:t>
            </a:r>
            <a:endParaRPr lang="en-GB" sz="1100" b="1" dirty="0">
              <a:solidFill>
                <a:srgbClr val="646C86"/>
              </a:solidFill>
              <a:latin typeface="Palatino Linotype" panose="02040502050505030304" pitchFamily="18" charset="0"/>
              <a:cs typeface="Calibri" panose="020F0502020204030204" pitchFamily="34" charset="0"/>
            </a:endParaRPr>
          </a:p>
        </p:txBody>
      </p:sp>
      <p:sp>
        <p:nvSpPr>
          <p:cNvPr id="15" name="TextBox 14"/>
          <p:cNvSpPr txBox="1"/>
          <p:nvPr/>
        </p:nvSpPr>
        <p:spPr>
          <a:xfrm>
            <a:off x="8600005" y="1802726"/>
            <a:ext cx="3037695" cy="4662815"/>
          </a:xfrm>
          <a:prstGeom prst="rect">
            <a:avLst/>
          </a:prstGeom>
          <a:noFill/>
        </p:spPr>
        <p:txBody>
          <a:bodyPr wrap="square" rtlCol="0">
            <a:spAutoFit/>
          </a:bodyPr>
          <a:lstStyle/>
          <a:p>
            <a:r>
              <a:rPr lang="en-GB" sz="1100" b="1" dirty="0" smtClean="0">
                <a:solidFill>
                  <a:srgbClr val="646C86"/>
                </a:solidFill>
                <a:latin typeface="Palatino Linotype" panose="02040502050505030304" pitchFamily="18" charset="0"/>
                <a:cs typeface="Calibri" panose="020F0502020204030204" pitchFamily="34" charset="0"/>
              </a:rPr>
              <a:t>Whole </a:t>
            </a:r>
            <a:r>
              <a:rPr lang="en-GB" sz="1100" b="1" dirty="0">
                <a:solidFill>
                  <a:srgbClr val="646C86"/>
                </a:solidFill>
                <a:latin typeface="Palatino Linotype" panose="02040502050505030304" pitchFamily="18" charset="0"/>
                <a:cs typeface="Calibri" panose="020F0502020204030204" pitchFamily="34" charset="0"/>
              </a:rPr>
              <a:t>Fillets of Beef with Honey and Garlic</a:t>
            </a:r>
          </a:p>
          <a:p>
            <a:r>
              <a:rPr lang="en-GB" sz="1100" dirty="0">
                <a:solidFill>
                  <a:srgbClr val="646C86"/>
                </a:solidFill>
                <a:latin typeface="Palatino Linotype" panose="02040502050505030304" pitchFamily="18" charset="0"/>
                <a:cs typeface="Calibri" panose="020F0502020204030204" pitchFamily="34" charset="0"/>
              </a:rPr>
              <a:t>Served with Spicy Remoulade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Saddles of Lamb Basted in </a:t>
            </a:r>
            <a:r>
              <a:rPr lang="en-GB" sz="1100" b="1" dirty="0" err="1">
                <a:solidFill>
                  <a:srgbClr val="646C86"/>
                </a:solidFill>
                <a:latin typeface="Palatino Linotype" panose="02040502050505030304" pitchFamily="18" charset="0"/>
                <a:cs typeface="Calibri" panose="020F0502020204030204" pitchFamily="34" charset="0"/>
              </a:rPr>
              <a:t>Fino</a:t>
            </a:r>
            <a:r>
              <a:rPr lang="en-GB" sz="1100" b="1" dirty="0">
                <a:solidFill>
                  <a:srgbClr val="646C86"/>
                </a:solidFill>
                <a:latin typeface="Palatino Linotype" panose="02040502050505030304" pitchFamily="18" charset="0"/>
                <a:cs typeface="Calibri" panose="020F0502020204030204" pitchFamily="34" charset="0"/>
              </a:rPr>
              <a:t> Sherry and Wholegrain Mustard</a:t>
            </a:r>
          </a:p>
          <a:p>
            <a:r>
              <a:rPr lang="en-GB" sz="1100" dirty="0">
                <a:solidFill>
                  <a:srgbClr val="646C86"/>
                </a:solidFill>
                <a:latin typeface="Palatino Linotype" panose="02040502050505030304" pitchFamily="18" charset="0"/>
                <a:cs typeface="Calibri" panose="020F0502020204030204" pitchFamily="34" charset="0"/>
              </a:rPr>
              <a:t>Served with Mint and Coriander Salsa</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Salad of Continental Leaves</a:t>
            </a:r>
          </a:p>
          <a:p>
            <a:r>
              <a:rPr lang="en-GB" sz="1100" dirty="0">
                <a:solidFill>
                  <a:srgbClr val="646C86"/>
                </a:solidFill>
                <a:latin typeface="Palatino Linotype" panose="02040502050505030304" pitchFamily="18" charset="0"/>
                <a:cs typeface="Calibri" panose="020F0502020204030204" pitchFamily="34" charset="0"/>
              </a:rPr>
              <a:t>With Cherry Tomatoes and Sweet </a:t>
            </a:r>
            <a:r>
              <a:rPr lang="en-GB" sz="1100" dirty="0" smtClean="0">
                <a:solidFill>
                  <a:srgbClr val="646C86"/>
                </a:solidFill>
                <a:latin typeface="Palatino Linotype" panose="02040502050505030304" pitchFamily="18" charset="0"/>
                <a:cs typeface="Calibri" panose="020F0502020204030204" pitchFamily="34" charset="0"/>
              </a:rPr>
              <a:t>Peppers</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The Italian Gardener</a:t>
            </a:r>
          </a:p>
          <a:p>
            <a:r>
              <a:rPr lang="en-GB" sz="1100" dirty="0">
                <a:solidFill>
                  <a:srgbClr val="646C86"/>
                </a:solidFill>
                <a:latin typeface="Palatino Linotype" panose="02040502050505030304" pitchFamily="18" charset="0"/>
                <a:cs typeface="Calibri" panose="020F0502020204030204" pitchFamily="34" charset="0"/>
              </a:rPr>
              <a:t>Uniformed chefs cooking and serving risotto on the station with an abundant choice of vegetable ingredients on a buffet filled with terracotta, slate and wood platters</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Roasted Butternut and Thyme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Aubergine and Sweet Pepper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Rocket and Asparagus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Wild Mushroom and Truffle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Minted Peas and Broad Beans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smtClean="0">
                <a:solidFill>
                  <a:srgbClr val="646C86"/>
                </a:solidFill>
                <a:latin typeface="Palatino Linotype" panose="02040502050505030304" pitchFamily="18" charset="0"/>
                <a:cs typeface="Calibri" panose="020F0502020204030204" pitchFamily="34" charset="0"/>
              </a:rPr>
              <a:t>Chestnuts</a:t>
            </a:r>
            <a:endParaRPr lang="en-GB" sz="1100" b="1" dirty="0">
              <a:solidFill>
                <a:srgbClr val="646C86"/>
              </a:solidFill>
              <a:latin typeface="Palatino Linotype" panose="02040502050505030304" pitchFamily="18" charset="0"/>
              <a:cs typeface="Calibri" panose="020F0502020204030204" pitchFamily="34" charset="0"/>
            </a:endParaRPr>
          </a:p>
        </p:txBody>
      </p:sp>
      <p:sp>
        <p:nvSpPr>
          <p:cNvPr id="13" name="Rectangle 12"/>
          <p:cNvSpPr/>
          <p:nvPr/>
        </p:nvSpPr>
        <p:spPr>
          <a:xfrm>
            <a:off x="1825381" y="1802726"/>
            <a:ext cx="3508189" cy="1615827"/>
          </a:xfrm>
          <a:prstGeom prst="rect">
            <a:avLst/>
          </a:prstGeom>
        </p:spPr>
        <p:txBody>
          <a:bodyPr wrap="square">
            <a:spAutoFit/>
          </a:bodyPr>
          <a:lstStyle/>
          <a:p>
            <a:pPr lvl="0"/>
            <a:r>
              <a:rPr lang="en-GB" sz="1100" dirty="0">
                <a:solidFill>
                  <a:srgbClr val="646C86"/>
                </a:solidFill>
                <a:latin typeface="Palatino Linotype" panose="02040502050505030304" pitchFamily="18" charset="0"/>
                <a:cs typeface="Calibri" panose="020F0502020204030204" pitchFamily="34" charset="0"/>
              </a:rPr>
              <a:t>These food stations feature a variety of street food and other specialities from around the world. Each station would be colourfully decorated and themed to enhance the dining experience.</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dirty="0">
                <a:solidFill>
                  <a:srgbClr val="646C86"/>
                </a:solidFill>
                <a:latin typeface="Palatino Linotype" panose="02040502050505030304" pitchFamily="18" charset="0"/>
                <a:cs typeface="Calibri" panose="020F0502020204030204" pitchFamily="34" charset="0"/>
              </a:rPr>
              <a:t>We invite you to choose four savoury stations and two dessert stations to create a stylish themed party.</a:t>
            </a:r>
          </a:p>
          <a:p>
            <a:pPr lvl="0"/>
            <a:endParaRPr lang="en-GB" sz="1100" b="1"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33041"/>
            <a:ext cx="4831633" cy="3221089"/>
          </a:xfrm>
          <a:prstGeom prst="rect">
            <a:avLst/>
          </a:prstGeom>
        </p:spPr>
      </p:pic>
      <p:sp>
        <p:nvSpPr>
          <p:cNvPr id="16" name="Rectangle 15"/>
          <p:cNvSpPr/>
          <p:nvPr/>
        </p:nvSpPr>
        <p:spPr>
          <a:xfrm>
            <a:off x="5593915" y="6592521"/>
            <a:ext cx="6096000" cy="261610"/>
          </a:xfrm>
          <a:prstGeom prst="rect">
            <a:avLst/>
          </a:prstGeom>
        </p:spPr>
        <p:txBody>
          <a:bodyPr>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7"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Italian Gardener Risotto Station</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An abundance of ingredients to choose from</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383380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115" y="6201517"/>
            <a:ext cx="1057275" cy="495300"/>
          </a:xfrm>
          <a:prstGeom prst="rect">
            <a:avLst/>
          </a:prstGeom>
        </p:spPr>
      </p:pic>
      <p:sp>
        <p:nvSpPr>
          <p:cNvPr id="3" name="Rectangle 2"/>
          <p:cNvSpPr/>
          <p:nvPr/>
        </p:nvSpPr>
        <p:spPr>
          <a:xfrm>
            <a:off x="1825381" y="1243966"/>
            <a:ext cx="5039841" cy="461665"/>
          </a:xfrm>
          <a:prstGeom prst="rect">
            <a:avLst/>
          </a:prstGeom>
        </p:spPr>
        <p:txBody>
          <a:bodyPr wrap="none">
            <a:spAutoFit/>
          </a:bodyPr>
          <a:lstStyle/>
          <a:p>
            <a:pPr>
              <a:spcBef>
                <a:spcPts val="1800"/>
              </a:spcBef>
              <a:spcAft>
                <a:spcPts val="600"/>
              </a:spcAft>
            </a:pPr>
            <a:r>
              <a:rPr lang="en-GB" sz="2400" dirty="0" smtClean="0">
                <a:solidFill>
                  <a:srgbClr val="000000"/>
                </a:solidFill>
                <a:latin typeface="HelveticaNeueLT Std Thin" panose="020B0403020202020204" pitchFamily="34" charset="0"/>
                <a:ea typeface="Helvetica Neue"/>
                <a:cs typeface="Helvetica Neue"/>
              </a:rPr>
              <a:t>89 THEMED FOOD STATIONS MENU</a:t>
            </a:r>
            <a:endParaRPr lang="en-GB" sz="2400" dirty="0">
              <a:solidFill>
                <a:srgbClr val="000000"/>
              </a:solidFill>
              <a:latin typeface="HelveticaNeueLT Std Thin" panose="020B0403020202020204" pitchFamily="34" charset="0"/>
              <a:ea typeface="Helvetica Neue"/>
              <a:cs typeface="Helvetica Neue"/>
            </a:endParaRPr>
          </a:p>
        </p:txBody>
      </p:sp>
      <p:sp>
        <p:nvSpPr>
          <p:cNvPr id="14" name="TextBox 13"/>
          <p:cNvSpPr txBox="1"/>
          <p:nvPr/>
        </p:nvSpPr>
        <p:spPr>
          <a:xfrm>
            <a:off x="5593915" y="1806596"/>
            <a:ext cx="3006090" cy="5170646"/>
          </a:xfrm>
          <a:prstGeom prst="rect">
            <a:avLst/>
          </a:prstGeom>
          <a:noFill/>
        </p:spPr>
        <p:txBody>
          <a:bodyPr wrap="square" rtlCol="0">
            <a:spAutoFit/>
          </a:bodyPr>
          <a:lstStyle/>
          <a:p>
            <a:r>
              <a:rPr lang="en-GB" sz="1100" b="1" dirty="0">
                <a:solidFill>
                  <a:srgbClr val="646C86"/>
                </a:solidFill>
                <a:latin typeface="Palatino Linotype" panose="02040502050505030304" pitchFamily="18" charset="0"/>
                <a:cs typeface="Calibri" panose="020F0502020204030204" pitchFamily="34" charset="0"/>
              </a:rPr>
              <a:t>Spicy Sausages with </a:t>
            </a:r>
            <a:r>
              <a:rPr lang="en-GB" sz="1100" b="1" dirty="0" err="1">
                <a:solidFill>
                  <a:srgbClr val="646C86"/>
                </a:solidFill>
                <a:latin typeface="Palatino Linotype" panose="02040502050505030304" pitchFamily="18" charset="0"/>
                <a:cs typeface="Calibri" panose="020F0502020204030204" pitchFamily="34" charset="0"/>
              </a:rPr>
              <a:t>Borlotti</a:t>
            </a:r>
            <a:r>
              <a:rPr lang="en-GB" sz="1100" b="1" dirty="0">
                <a:solidFill>
                  <a:srgbClr val="646C86"/>
                </a:solidFill>
                <a:latin typeface="Palatino Linotype" panose="02040502050505030304" pitchFamily="18" charset="0"/>
                <a:cs typeface="Calibri" panose="020F0502020204030204" pitchFamily="34" charset="0"/>
              </a:rPr>
              <a:t> Beans and Tomato</a:t>
            </a:r>
          </a:p>
          <a:p>
            <a:r>
              <a:rPr lang="en-GB" sz="1100" dirty="0">
                <a:solidFill>
                  <a:srgbClr val="646C86"/>
                </a:solidFill>
                <a:latin typeface="Palatino Linotype" panose="02040502050505030304" pitchFamily="18" charset="0"/>
                <a:cs typeface="Calibri" panose="020F0502020204030204" pitchFamily="34" charset="0"/>
              </a:rPr>
              <a:t>With Coriander</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Chicken and Roasted Pepper Tagine</a:t>
            </a:r>
          </a:p>
          <a:p>
            <a:r>
              <a:rPr lang="en-GB" sz="1100" dirty="0">
                <a:solidFill>
                  <a:srgbClr val="646C86"/>
                </a:solidFill>
                <a:latin typeface="Palatino Linotype" panose="02040502050505030304" pitchFamily="18" charset="0"/>
                <a:cs typeface="Calibri" panose="020F0502020204030204" pitchFamily="34" charset="0"/>
              </a:rPr>
              <a:t>With Apricots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Aubergine, Chickpea and Feta Cheese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Bowls of Olives, Hummus and Yoghurt</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Selection of Flat Breads and </a:t>
            </a:r>
            <a:r>
              <a:rPr lang="en-GB" sz="1100" b="1" dirty="0" smtClean="0">
                <a:solidFill>
                  <a:srgbClr val="646C86"/>
                </a:solidFill>
                <a:latin typeface="Palatino Linotype" panose="02040502050505030304" pitchFamily="18" charset="0"/>
                <a:cs typeface="Calibri" panose="020F0502020204030204" pitchFamily="34" charset="0"/>
              </a:rPr>
              <a:t>Rolls</a:t>
            </a:r>
            <a:endParaRPr lang="en-GB" sz="1100" b="1" dirty="0">
              <a:solidFill>
                <a:srgbClr val="89060F"/>
              </a:solidFill>
              <a:latin typeface="Palatino Linotype" panose="02040502050505030304" pitchFamily="18" charset="0"/>
              <a:cs typeface="Calibri" panose="020F0502020204030204" pitchFamily="34" charset="0"/>
            </a:endParaRPr>
          </a:p>
          <a:p>
            <a:endParaRPr lang="en-GB" sz="1100" b="1" dirty="0">
              <a:solidFill>
                <a:srgbClr val="89060F"/>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Stately Home Carvery</a:t>
            </a:r>
          </a:p>
          <a:p>
            <a:r>
              <a:rPr lang="en-GB" sz="1100" dirty="0">
                <a:solidFill>
                  <a:srgbClr val="646C86"/>
                </a:solidFill>
                <a:latin typeface="Palatino Linotype" panose="02040502050505030304" pitchFamily="18" charset="0"/>
                <a:cs typeface="Calibri" panose="020F0502020204030204" pitchFamily="34" charset="0"/>
              </a:rPr>
              <a:t>Buffet station adorned with silverware, with uniformed chefs carving joints of meat presented individual Yorkshire puddings and offered with an array of relishes and </a:t>
            </a:r>
            <a:r>
              <a:rPr lang="en-GB" sz="1100" dirty="0" smtClean="0">
                <a:solidFill>
                  <a:srgbClr val="646C86"/>
                </a:solidFill>
                <a:latin typeface="Palatino Linotype" panose="02040502050505030304" pitchFamily="18" charset="0"/>
                <a:cs typeface="Calibri" panose="020F0502020204030204" pitchFamily="34" charset="0"/>
              </a:rPr>
              <a:t>accompaniments.</a:t>
            </a:r>
            <a:endParaRPr lang="en-GB" sz="1100" dirty="0">
              <a:solidFill>
                <a:srgbClr val="646C86"/>
              </a:solidFill>
              <a:latin typeface="Palatino Linotype" panose="02040502050505030304" pitchFamily="18" charset="0"/>
              <a:cs typeface="Calibri" panose="020F0502020204030204" pitchFamily="34" charset="0"/>
            </a:endParaRP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Rare Roasted Aberdeen Angus</a:t>
            </a:r>
          </a:p>
          <a:p>
            <a:r>
              <a:rPr lang="en-GB" sz="1100" dirty="0">
                <a:solidFill>
                  <a:srgbClr val="646C86"/>
                </a:solidFill>
                <a:latin typeface="Palatino Linotype" panose="02040502050505030304" pitchFamily="18" charset="0"/>
                <a:cs typeface="Calibri" panose="020F0502020204030204" pitchFamily="34" charset="0"/>
              </a:rPr>
              <a:t>Marinated with Mustard Seed and Horseradish</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Barbecued Pork Loin</a:t>
            </a:r>
          </a:p>
          <a:p>
            <a:r>
              <a:rPr lang="en-GB" sz="1100" dirty="0">
                <a:solidFill>
                  <a:srgbClr val="646C86"/>
                </a:solidFill>
                <a:latin typeface="Palatino Linotype" panose="02040502050505030304" pitchFamily="18" charset="0"/>
                <a:cs typeface="Calibri" panose="020F0502020204030204" pitchFamily="34" charset="0"/>
              </a:rPr>
              <a:t>With Coxes Apple Sauce</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Roasted Butternut and Aubergine</a:t>
            </a:r>
          </a:p>
          <a:p>
            <a:r>
              <a:rPr lang="en-GB" sz="1100" dirty="0">
                <a:solidFill>
                  <a:srgbClr val="646C86"/>
                </a:solidFill>
                <a:latin typeface="Palatino Linotype" panose="02040502050505030304" pitchFamily="18" charset="0"/>
                <a:cs typeface="Calibri" panose="020F0502020204030204" pitchFamily="34" charset="0"/>
              </a:rPr>
              <a:t>With Balsamic and Olive </a:t>
            </a:r>
            <a:r>
              <a:rPr lang="en-GB" sz="1100" dirty="0" smtClean="0">
                <a:solidFill>
                  <a:srgbClr val="646C86"/>
                </a:solidFill>
                <a:latin typeface="Palatino Linotype" panose="02040502050505030304" pitchFamily="18" charset="0"/>
                <a:cs typeface="Calibri" panose="020F0502020204030204" pitchFamily="34" charset="0"/>
              </a:rPr>
              <a:t>Oil</a:t>
            </a:r>
            <a:endParaRPr lang="en-GB" sz="1100" dirty="0">
              <a:solidFill>
                <a:srgbClr val="646C86"/>
              </a:solidFill>
              <a:latin typeface="Palatino Linotype" panose="02040502050505030304" pitchFamily="18" charset="0"/>
              <a:cs typeface="Calibri" panose="020F0502020204030204" pitchFamily="34" charset="0"/>
            </a:endParaRPr>
          </a:p>
        </p:txBody>
      </p:sp>
      <p:sp>
        <p:nvSpPr>
          <p:cNvPr id="15" name="TextBox 14"/>
          <p:cNvSpPr txBox="1"/>
          <p:nvPr/>
        </p:nvSpPr>
        <p:spPr>
          <a:xfrm>
            <a:off x="8600005" y="1802726"/>
            <a:ext cx="3037695" cy="4662815"/>
          </a:xfrm>
          <a:prstGeom prst="rect">
            <a:avLst/>
          </a:prstGeom>
          <a:noFill/>
        </p:spPr>
        <p:txBody>
          <a:bodyPr wrap="square" rtlCol="0">
            <a:spAutoFit/>
          </a:bodyPr>
          <a:lstStyle/>
          <a:p>
            <a:r>
              <a:rPr lang="en-GB" sz="1100" b="1" dirty="0">
                <a:solidFill>
                  <a:srgbClr val="89060F"/>
                </a:solidFill>
                <a:latin typeface="Palatino Linotype" panose="02040502050505030304" pitchFamily="18" charset="0"/>
                <a:cs typeface="Calibri" panose="020F0502020204030204" pitchFamily="34" charset="0"/>
              </a:rPr>
              <a:t>Traditional Fish &amp; Chips</a:t>
            </a:r>
          </a:p>
          <a:p>
            <a:r>
              <a:rPr lang="en-GB" sz="1100" dirty="0">
                <a:solidFill>
                  <a:srgbClr val="646C86"/>
                </a:solidFill>
                <a:latin typeface="Palatino Linotype" panose="02040502050505030304" pitchFamily="18" charset="0"/>
                <a:cs typeface="Calibri" panose="020F0502020204030204" pitchFamily="34" charset="0"/>
              </a:rPr>
              <a:t>Served in FT paper cones on a fun seaside stall amidst towers of fresh lemons</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Pollock in Beer Batter</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Zucchini and Cauliflower in Beer Batter </a:t>
            </a:r>
          </a:p>
          <a:p>
            <a:endParaRPr lang="en-GB" sz="1100" b="1"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Chips with Salt and Pepper</a:t>
            </a:r>
          </a:p>
          <a:p>
            <a:r>
              <a:rPr lang="en-GB" sz="1100" dirty="0">
                <a:solidFill>
                  <a:srgbClr val="646C86"/>
                </a:solidFill>
                <a:latin typeface="Palatino Linotype" panose="02040502050505030304" pitchFamily="18" charset="0"/>
                <a:cs typeface="Calibri" panose="020F0502020204030204" pitchFamily="34" charset="0"/>
              </a:rPr>
              <a:t>Ketchup and Tartare Sauce</a:t>
            </a:r>
          </a:p>
          <a:p>
            <a:endParaRPr lang="en-GB" sz="1100" dirty="0" smtClean="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The Stone Baked Pizza</a:t>
            </a:r>
          </a:p>
          <a:p>
            <a:r>
              <a:rPr lang="en-GB" sz="1100" dirty="0">
                <a:solidFill>
                  <a:srgbClr val="646C86"/>
                </a:solidFill>
                <a:latin typeface="Palatino Linotype" panose="02040502050505030304" pitchFamily="18" charset="0"/>
                <a:cs typeface="Calibri" panose="020F0502020204030204" pitchFamily="34" charset="0"/>
              </a:rPr>
              <a:t>A classic Venetian Pizza Bar serving speciality sour dough pizza cooked large and then sliced by the chef. To include:</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646C86"/>
                </a:solidFill>
                <a:latin typeface="Palatino Linotype" panose="02040502050505030304" pitchFamily="18" charset="0"/>
                <a:cs typeface="Calibri" panose="020F0502020204030204" pitchFamily="34" charset="0"/>
              </a:rPr>
              <a:t>Parma Ham, Rocket and Parmesan</a:t>
            </a:r>
          </a:p>
          <a:p>
            <a:r>
              <a:rPr lang="en-GB" sz="1100" b="1" dirty="0">
                <a:solidFill>
                  <a:srgbClr val="646C86"/>
                </a:solidFill>
                <a:latin typeface="Palatino Linotype" panose="02040502050505030304" pitchFamily="18" charset="0"/>
                <a:cs typeface="Calibri" panose="020F0502020204030204" pitchFamily="34" charset="0"/>
              </a:rPr>
              <a:t>Wild Mushrooms and Sour Cream (v)</a:t>
            </a:r>
          </a:p>
          <a:p>
            <a:r>
              <a:rPr lang="en-GB" sz="1100" b="1" dirty="0">
                <a:solidFill>
                  <a:srgbClr val="646C86"/>
                </a:solidFill>
                <a:latin typeface="Palatino Linotype" panose="02040502050505030304" pitchFamily="18" charset="0"/>
                <a:cs typeface="Calibri" panose="020F0502020204030204" pitchFamily="34" charset="0"/>
              </a:rPr>
              <a:t>Shrimp, Aubergine and Olives</a:t>
            </a:r>
          </a:p>
          <a:p>
            <a:r>
              <a:rPr lang="en-GB" sz="1100" b="1" dirty="0">
                <a:solidFill>
                  <a:srgbClr val="646C86"/>
                </a:solidFill>
                <a:latin typeface="Palatino Linotype" panose="02040502050505030304" pitchFamily="18" charset="0"/>
                <a:cs typeface="Calibri" panose="020F0502020204030204" pitchFamily="34" charset="0"/>
              </a:rPr>
              <a:t>Goats Cheese, Asparagus and Red Onion (v)</a:t>
            </a:r>
          </a:p>
          <a:p>
            <a:endParaRPr lang="en-GB" sz="1100" dirty="0">
              <a:solidFill>
                <a:srgbClr val="646C86"/>
              </a:solidFill>
              <a:latin typeface="Palatino Linotype" panose="02040502050505030304" pitchFamily="18" charset="0"/>
              <a:cs typeface="Calibri" panose="020F0502020204030204" pitchFamily="34" charset="0"/>
            </a:endParaRPr>
          </a:p>
          <a:p>
            <a:r>
              <a:rPr lang="en-GB" sz="1100" b="1" dirty="0">
                <a:solidFill>
                  <a:srgbClr val="89060F"/>
                </a:solidFill>
                <a:latin typeface="Palatino Linotype" panose="02040502050505030304" pitchFamily="18" charset="0"/>
                <a:cs typeface="Calibri" panose="020F0502020204030204" pitchFamily="34" charset="0"/>
              </a:rPr>
              <a:t>Boss Burgers</a:t>
            </a:r>
          </a:p>
          <a:p>
            <a:r>
              <a:rPr lang="en-GB" sz="1100" dirty="0">
                <a:solidFill>
                  <a:srgbClr val="646C86"/>
                </a:solidFill>
                <a:latin typeface="Palatino Linotype" panose="02040502050505030304" pitchFamily="18" charset="0"/>
                <a:cs typeface="Calibri" panose="020F0502020204030204" pitchFamily="34" charset="0"/>
              </a:rPr>
              <a:t>Chargrilled pure Angus Beef Burgers served in three-bite sesame buns with our special relish, salad and all the classics. A wholesome vegetarian burger will also be available.</a:t>
            </a:r>
          </a:p>
          <a:p>
            <a:endParaRPr lang="en-GB" sz="1100" dirty="0">
              <a:solidFill>
                <a:srgbClr val="646C86"/>
              </a:solidFill>
              <a:latin typeface="Palatino Linotype" panose="02040502050505030304" pitchFamily="18"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636910"/>
            <a:ext cx="4831634" cy="3221089"/>
          </a:xfrm>
          <a:prstGeom prst="rect">
            <a:avLst/>
          </a:prstGeom>
        </p:spPr>
      </p:pic>
      <p:sp>
        <p:nvSpPr>
          <p:cNvPr id="13" name="Rectangle 12"/>
          <p:cNvSpPr/>
          <p:nvPr/>
        </p:nvSpPr>
        <p:spPr>
          <a:xfrm>
            <a:off x="1825381" y="1802726"/>
            <a:ext cx="3508189" cy="1954381"/>
          </a:xfrm>
          <a:prstGeom prst="rect">
            <a:avLst/>
          </a:prstGeom>
        </p:spPr>
        <p:txBody>
          <a:bodyPr wrap="square">
            <a:spAutoFit/>
          </a:bodyPr>
          <a:lstStyle/>
          <a:p>
            <a:pPr lvl="0"/>
            <a:r>
              <a:rPr lang="en-GB" sz="1100" b="1" dirty="0">
                <a:solidFill>
                  <a:srgbClr val="89060F"/>
                </a:solidFill>
                <a:latin typeface="Palatino Linotype" panose="02040502050505030304" pitchFamily="18" charset="0"/>
                <a:cs typeface="Calibri" panose="020F0502020204030204" pitchFamily="34" charset="0"/>
              </a:rPr>
              <a:t>Mezze Market Stall</a:t>
            </a:r>
          </a:p>
          <a:p>
            <a:pPr lvl="0"/>
            <a:r>
              <a:rPr lang="en-GB" sz="1100" dirty="0">
                <a:solidFill>
                  <a:srgbClr val="646C86"/>
                </a:solidFill>
                <a:latin typeface="Palatino Linotype" panose="02040502050505030304" pitchFamily="18" charset="0"/>
                <a:cs typeface="Calibri" panose="020F0502020204030204" pitchFamily="34" charset="0"/>
              </a:rPr>
              <a:t>A Middle Eastern street food market stall overflowing with an abundance of delicacies:</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Prawns with Citrus and Avocado</a:t>
            </a:r>
          </a:p>
          <a:p>
            <a:pPr lvl="0"/>
            <a:r>
              <a:rPr lang="en-GB" sz="1100" dirty="0">
                <a:solidFill>
                  <a:srgbClr val="646C86"/>
                </a:solidFill>
                <a:latin typeface="Palatino Linotype" panose="02040502050505030304" pitchFamily="18" charset="0"/>
                <a:cs typeface="Calibri" panose="020F0502020204030204" pitchFamily="34" charset="0"/>
              </a:rPr>
              <a:t>Finished with </a:t>
            </a:r>
            <a:r>
              <a:rPr lang="en-GB" sz="1100" dirty="0" smtClean="0">
                <a:solidFill>
                  <a:srgbClr val="646C86"/>
                </a:solidFill>
                <a:latin typeface="Palatino Linotype" panose="02040502050505030304" pitchFamily="18" charset="0"/>
                <a:cs typeface="Calibri" panose="020F0502020204030204" pitchFamily="34" charset="0"/>
              </a:rPr>
              <a:t>Pine Nuts</a:t>
            </a:r>
            <a:endParaRPr lang="en-GB" sz="1100"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a:p>
            <a:pPr lvl="0"/>
            <a:r>
              <a:rPr lang="en-GB" sz="1100" b="1" dirty="0">
                <a:solidFill>
                  <a:srgbClr val="646C86"/>
                </a:solidFill>
                <a:latin typeface="Palatino Linotype" panose="02040502050505030304" pitchFamily="18" charset="0"/>
                <a:cs typeface="Calibri" panose="020F0502020204030204" pitchFamily="34" charset="0"/>
              </a:rPr>
              <a:t>Saffron and Mint Couscous</a:t>
            </a:r>
          </a:p>
          <a:p>
            <a:pPr lvl="0"/>
            <a:r>
              <a:rPr lang="en-GB" sz="1100" dirty="0">
                <a:solidFill>
                  <a:srgbClr val="646C86"/>
                </a:solidFill>
                <a:latin typeface="Palatino Linotype" panose="02040502050505030304" pitchFamily="18" charset="0"/>
                <a:cs typeface="Calibri" panose="020F0502020204030204" pitchFamily="34" charset="0"/>
              </a:rPr>
              <a:t>With Almonds and Raisins</a:t>
            </a:r>
          </a:p>
          <a:p>
            <a:pPr lvl="0"/>
            <a:endParaRPr lang="en-GB" sz="1100" dirty="0">
              <a:solidFill>
                <a:srgbClr val="646C86"/>
              </a:solidFill>
              <a:latin typeface="Palatino Linotype" panose="02040502050505030304" pitchFamily="18" charset="0"/>
              <a:cs typeface="Calibri" panose="020F0502020204030204" pitchFamily="34" charset="0"/>
            </a:endParaRPr>
          </a:p>
          <a:p>
            <a:pPr lvl="0"/>
            <a:endParaRPr lang="en-GB" sz="1100" dirty="0">
              <a:solidFill>
                <a:srgbClr val="646C86"/>
              </a:solidFill>
              <a:latin typeface="Palatino Linotype" panose="02040502050505030304" pitchFamily="18" charset="0"/>
              <a:cs typeface="Calibri" panose="020F0502020204030204" pitchFamily="34" charset="0"/>
            </a:endParaRPr>
          </a:p>
        </p:txBody>
      </p:sp>
      <p:sp>
        <p:nvSpPr>
          <p:cNvPr id="10" name="Rectangle 9"/>
          <p:cNvSpPr/>
          <p:nvPr/>
        </p:nvSpPr>
        <p:spPr>
          <a:xfrm>
            <a:off x="8600005" y="6511750"/>
            <a:ext cx="1837536" cy="261610"/>
          </a:xfrm>
          <a:prstGeom prst="rect">
            <a:avLst/>
          </a:prstGeom>
        </p:spPr>
        <p:txBody>
          <a:bodyPr wrap="square">
            <a:spAutoFit/>
          </a:bodyPr>
          <a:lstStyle/>
          <a:p>
            <a:r>
              <a:rPr lang="en-GB" sz="1100" dirty="0" smtClean="0">
                <a:solidFill>
                  <a:srgbClr val="89060F"/>
                </a:solidFill>
                <a:latin typeface="Palatino Linotype" panose="02040502050505030304" pitchFamily="18" charset="0"/>
              </a:rPr>
              <a:t>@ £X per person  </a:t>
            </a:r>
            <a:endParaRPr lang="en-GB" sz="1100" dirty="0">
              <a:solidFill>
                <a:srgbClr val="89060F"/>
              </a:solidFill>
              <a:latin typeface="Palatino Linotype" panose="02040502050505030304" pitchFamily="18" charset="0"/>
            </a:endParaRPr>
          </a:p>
        </p:txBody>
      </p:sp>
      <p:sp>
        <p:nvSpPr>
          <p:cNvPr id="16" name="TextBox 9"/>
          <p:cNvSpPr txBox="1"/>
          <p:nvPr/>
        </p:nvSpPr>
        <p:spPr>
          <a:xfrm>
            <a:off x="0" y="6427113"/>
            <a:ext cx="4831632" cy="430887"/>
          </a:xfrm>
          <a:prstGeom prst="rect">
            <a:avLst/>
          </a:prstGeom>
          <a:solidFill>
            <a:srgbClr val="89060F">
              <a:alpha val="5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smtClean="0">
                <a:solidFill>
                  <a:schemeClr val="bg1"/>
                </a:solidFill>
                <a:latin typeface="Palatino Linotype" panose="02040502050505030304" pitchFamily="18" charset="0"/>
                <a:cs typeface="Calibri" panose="020F0502020204030204" pitchFamily="34" charset="0"/>
              </a:rPr>
              <a:t>Traditional Fish &amp; Chips Station</a:t>
            </a:r>
            <a:endParaRPr lang="en-GB" sz="1100" b="1" dirty="0">
              <a:solidFill>
                <a:schemeClr val="bg1"/>
              </a:solidFill>
              <a:latin typeface="Palatino Linotype" panose="02040502050505030304" pitchFamily="18" charset="0"/>
              <a:cs typeface="Calibri" panose="020F0502020204030204" pitchFamily="34" charset="0"/>
            </a:endParaRPr>
          </a:p>
          <a:p>
            <a:r>
              <a:rPr lang="en-GB" sz="1100" dirty="0" smtClean="0">
                <a:solidFill>
                  <a:schemeClr val="bg1"/>
                </a:solidFill>
                <a:latin typeface="Palatino Linotype" panose="02040502050505030304" pitchFamily="18" charset="0"/>
                <a:cs typeface="Calibri" panose="020F0502020204030204" pitchFamily="34" charset="0"/>
              </a:rPr>
              <a:t>Served in FT Paper Cones with a Selection of Sauces</a:t>
            </a:r>
            <a:endParaRPr lang="en-GB" sz="1100" dirty="0">
              <a:solidFill>
                <a:schemeClr val="bg1"/>
              </a:solidFill>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42179521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70983077591499D0438508F235585" ma:contentTypeVersion="12" ma:contentTypeDescription="Create a new document." ma:contentTypeScope="" ma:versionID="d3f5f2b384b1b767b5d489d2e4b8e471">
  <xsd:schema xmlns:xsd="http://www.w3.org/2001/XMLSchema" xmlns:xs="http://www.w3.org/2001/XMLSchema" xmlns:p="http://schemas.microsoft.com/office/2006/metadata/properties" xmlns:ns2="f088a8d8-7789-4c71-9acd-7daaf0b75ba2" xmlns:ns3="56c4a9b7-b06e-4a22-97f3-8a0fdc1efe53" targetNamespace="http://schemas.microsoft.com/office/2006/metadata/properties" ma:root="true" ma:fieldsID="df28a45ba708625de3523af439c86e0a" ns2:_="" ns3:_="">
    <xsd:import namespace="f088a8d8-7789-4c71-9acd-7daaf0b75ba2"/>
    <xsd:import namespace="56c4a9b7-b06e-4a22-97f3-8a0fdc1efe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8a8d8-7789-4c71-9acd-7daaf0b75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c4a9b7-b06e-4a22-97f3-8a0fdc1efe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A8C7BE-5EC0-4571-9328-C552BD817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8a8d8-7789-4c71-9acd-7daaf0b75ba2"/>
    <ds:schemaRef ds:uri="56c4a9b7-b06e-4a22-97f3-8a0fdc1ef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493487-6596-4F16-8AFD-69200F5C9438}">
  <ds:schemaRefs>
    <ds:schemaRef ds:uri="http://schemas.microsoft.com/sharepoint/v3/contenttype/forms"/>
  </ds:schemaRefs>
</ds:datastoreItem>
</file>

<file path=customXml/itemProps3.xml><?xml version="1.0" encoding="utf-8"?>
<ds:datastoreItem xmlns:ds="http://schemas.openxmlformats.org/officeDocument/2006/customXml" ds:itemID="{7BB1A642-54B5-4E7D-B755-B792256B9C4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1845</TotalTime>
  <Words>2101</Words>
  <Application>Microsoft Office PowerPoint</Application>
  <PresentationFormat>Custom</PresentationFormat>
  <Paragraphs>555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Škafar</dc:creator>
  <cp:lastModifiedBy>Tim Cramp</cp:lastModifiedBy>
  <cp:revision>59</cp:revision>
  <dcterms:created xsi:type="dcterms:W3CDTF">2016-10-07T10:36:56Z</dcterms:created>
  <dcterms:modified xsi:type="dcterms:W3CDTF">2020-07-31T15:23:49Z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0x0101001C370983077591499D0438508F235585</vt:lpwstr>
  </property>
  <property fmtid="{D5CDD505-2E9C-101B-9397-08002B2CF9AE}" pid="3" name="Order">
    <vt:r8>4708000</vt:r8>
  </property>
</Properties>
</file>